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9" r:id="rId4"/>
    <p:sldId id="274" r:id="rId5"/>
    <p:sldId id="277" r:id="rId6"/>
    <p:sldId id="278" r:id="rId7"/>
    <p:sldId id="279" r:id="rId8"/>
    <p:sldId id="283" r:id="rId9"/>
    <p:sldId id="281" r:id="rId10"/>
    <p:sldId id="284" r:id="rId11"/>
    <p:sldId id="275" r:id="rId12"/>
    <p:sldId id="273"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nny litras" initials="pl" lastIdx="1" clrIdx="0">
    <p:extLst>
      <p:ext uri="{19B8F6BF-5375-455C-9EA6-DF929625EA0E}">
        <p15:presenceInfo xmlns:p15="http://schemas.microsoft.com/office/powerpoint/2012/main" userId="b41201b009c03b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57" autoAdjust="0"/>
    <p:restoredTop sz="94660"/>
  </p:normalViewPr>
  <p:slideViewPr>
    <p:cSldViewPr snapToGrid="0">
      <p:cViewPr varScale="1">
        <p:scale>
          <a:sx n="105" d="100"/>
          <a:sy n="105" d="100"/>
        </p:scale>
        <p:origin x="80" y="3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4E8D3-5B21-4EEA-87D5-93337E97EB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3CBFC1FA-0190-4209-8755-6017BA4CC1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E71F2431-1169-4FBA-8641-8D359FB5CC76}"/>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43C601DB-D729-4499-95E2-B86C5F66EE05}"/>
              </a:ext>
            </a:extLst>
          </p:cNvPr>
          <p:cNvSpPr>
            <a:spLocks noGrp="1"/>
          </p:cNvSpPr>
          <p:nvPr>
            <p:ph type="ftr" sz="quarter" idx="11"/>
          </p:nvPr>
        </p:nvSpPr>
        <p:spPr/>
        <p:txBody>
          <a:bodyPr/>
          <a:lstStyle/>
          <a:p>
            <a:endParaRPr lang="en-NZ" dirty="0"/>
          </a:p>
        </p:txBody>
      </p:sp>
      <p:sp>
        <p:nvSpPr>
          <p:cNvPr id="6" name="Slide Number Placeholder 5">
            <a:extLst>
              <a:ext uri="{FF2B5EF4-FFF2-40B4-BE49-F238E27FC236}">
                <a16:creationId xmlns:a16="http://schemas.microsoft.com/office/drawing/2014/main" id="{BA24B24A-F3C4-4067-8142-4FBC0E9410D7}"/>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64700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25A94-F0F2-423E-B251-62F3FE78E8FA}"/>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0933E72-2748-41C4-B9BD-76DFF0B8BF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7FBFB95-48ED-4E2D-9FA4-3744F2FE569C}"/>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8F9BE7BB-3DB0-4889-9247-FA7C39F12D26}"/>
              </a:ext>
            </a:extLst>
          </p:cNvPr>
          <p:cNvSpPr>
            <a:spLocks noGrp="1"/>
          </p:cNvSpPr>
          <p:nvPr>
            <p:ph type="ftr" sz="quarter" idx="11"/>
          </p:nvPr>
        </p:nvSpPr>
        <p:spPr/>
        <p:txBody>
          <a:bodyPr/>
          <a:lstStyle/>
          <a:p>
            <a:endParaRPr lang="en-NZ" dirty="0"/>
          </a:p>
        </p:txBody>
      </p:sp>
      <p:sp>
        <p:nvSpPr>
          <p:cNvPr id="6" name="Slide Number Placeholder 5">
            <a:extLst>
              <a:ext uri="{FF2B5EF4-FFF2-40B4-BE49-F238E27FC236}">
                <a16:creationId xmlns:a16="http://schemas.microsoft.com/office/drawing/2014/main" id="{6B209C04-0382-4E8A-9874-EB118AE37DB8}"/>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4005779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774F5F-45F5-4CEF-B157-91536EAAFB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189347E-9E4D-4708-8720-3232FE3E77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F4C542C-50CE-48C1-A6C9-1588D71A48C5}"/>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D73BE133-57F6-47C4-875E-1CEADDFB0634}"/>
              </a:ext>
            </a:extLst>
          </p:cNvPr>
          <p:cNvSpPr>
            <a:spLocks noGrp="1"/>
          </p:cNvSpPr>
          <p:nvPr>
            <p:ph type="ftr" sz="quarter" idx="11"/>
          </p:nvPr>
        </p:nvSpPr>
        <p:spPr/>
        <p:txBody>
          <a:bodyPr/>
          <a:lstStyle/>
          <a:p>
            <a:endParaRPr lang="en-NZ" dirty="0"/>
          </a:p>
        </p:txBody>
      </p:sp>
      <p:sp>
        <p:nvSpPr>
          <p:cNvPr id="6" name="Slide Number Placeholder 5">
            <a:extLst>
              <a:ext uri="{FF2B5EF4-FFF2-40B4-BE49-F238E27FC236}">
                <a16:creationId xmlns:a16="http://schemas.microsoft.com/office/drawing/2014/main" id="{1104999A-F6F3-454E-B2B0-20C8C9B7EA6B}"/>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316471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10B46-C5C8-4D25-A1EE-374105FEB8AD}"/>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CE2D37B-2326-40C7-9226-CAFF2FAD27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10DAC6D-2521-4214-84B5-EFC3F155F19F}"/>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F2730342-59DD-4ED0-9C8C-C2F3F7EDDC81}"/>
              </a:ext>
            </a:extLst>
          </p:cNvPr>
          <p:cNvSpPr>
            <a:spLocks noGrp="1"/>
          </p:cNvSpPr>
          <p:nvPr>
            <p:ph type="ftr" sz="quarter" idx="11"/>
          </p:nvPr>
        </p:nvSpPr>
        <p:spPr/>
        <p:txBody>
          <a:bodyPr/>
          <a:lstStyle/>
          <a:p>
            <a:endParaRPr lang="en-NZ" dirty="0"/>
          </a:p>
        </p:txBody>
      </p:sp>
      <p:sp>
        <p:nvSpPr>
          <p:cNvPr id="6" name="Slide Number Placeholder 5">
            <a:extLst>
              <a:ext uri="{FF2B5EF4-FFF2-40B4-BE49-F238E27FC236}">
                <a16:creationId xmlns:a16="http://schemas.microsoft.com/office/drawing/2014/main" id="{81D56AF4-EE2C-469E-B552-A8E55355D4CA}"/>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389545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10363-3DD9-4581-B381-C510D99459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A0BDD703-166E-4D4B-B0D0-5CB31DA044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470565-E34A-4632-BB5A-B6438E3C3CA2}"/>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3B3861C8-7844-473E-9F94-1BF178A29B0B}"/>
              </a:ext>
            </a:extLst>
          </p:cNvPr>
          <p:cNvSpPr>
            <a:spLocks noGrp="1"/>
          </p:cNvSpPr>
          <p:nvPr>
            <p:ph type="ftr" sz="quarter" idx="11"/>
          </p:nvPr>
        </p:nvSpPr>
        <p:spPr/>
        <p:txBody>
          <a:bodyPr/>
          <a:lstStyle/>
          <a:p>
            <a:endParaRPr lang="en-NZ" dirty="0"/>
          </a:p>
        </p:txBody>
      </p:sp>
      <p:sp>
        <p:nvSpPr>
          <p:cNvPr id="6" name="Slide Number Placeholder 5">
            <a:extLst>
              <a:ext uri="{FF2B5EF4-FFF2-40B4-BE49-F238E27FC236}">
                <a16:creationId xmlns:a16="http://schemas.microsoft.com/office/drawing/2014/main" id="{7785C853-70C9-45DD-AF10-B3074D464437}"/>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06245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415AE-CBBD-4E23-A64B-2E6C3E06868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A6F4A46-DDA1-460B-987F-79AA2D7C01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E500FA54-E80D-41F6-AA72-D6AD9FC1F3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C2B74E-A614-45FF-8EFD-8775EFCA3FDF}"/>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6" name="Footer Placeholder 5">
            <a:extLst>
              <a:ext uri="{FF2B5EF4-FFF2-40B4-BE49-F238E27FC236}">
                <a16:creationId xmlns:a16="http://schemas.microsoft.com/office/drawing/2014/main" id="{00D35A6F-CE1C-45BA-AD0E-37138AF4B3D2}"/>
              </a:ext>
            </a:extLst>
          </p:cNvPr>
          <p:cNvSpPr>
            <a:spLocks noGrp="1"/>
          </p:cNvSpPr>
          <p:nvPr>
            <p:ph type="ftr" sz="quarter" idx="11"/>
          </p:nvPr>
        </p:nvSpPr>
        <p:spPr/>
        <p:txBody>
          <a:bodyPr/>
          <a:lstStyle/>
          <a:p>
            <a:endParaRPr lang="en-NZ" dirty="0"/>
          </a:p>
        </p:txBody>
      </p:sp>
      <p:sp>
        <p:nvSpPr>
          <p:cNvPr id="7" name="Slide Number Placeholder 6">
            <a:extLst>
              <a:ext uri="{FF2B5EF4-FFF2-40B4-BE49-F238E27FC236}">
                <a16:creationId xmlns:a16="http://schemas.microsoft.com/office/drawing/2014/main" id="{039EA940-FC13-40E3-BBA2-889915C644A9}"/>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4268604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FB584-1773-46C5-AFA0-5AD882A796B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4E78229-6E48-4C83-A6DE-93EAF26E08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7543ED-E7A7-4274-91E8-7B5FF89C27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96263D9E-C90D-4163-AF53-77DB966D9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24AF77-08F7-47E7-98F1-5FEC06EEB6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6708B9D-2D68-46BC-AB5F-0808CE05A339}"/>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8" name="Footer Placeholder 7">
            <a:extLst>
              <a:ext uri="{FF2B5EF4-FFF2-40B4-BE49-F238E27FC236}">
                <a16:creationId xmlns:a16="http://schemas.microsoft.com/office/drawing/2014/main" id="{51D907B2-1738-44B6-A552-31BD4313C85D}"/>
              </a:ext>
            </a:extLst>
          </p:cNvPr>
          <p:cNvSpPr>
            <a:spLocks noGrp="1"/>
          </p:cNvSpPr>
          <p:nvPr>
            <p:ph type="ftr" sz="quarter" idx="11"/>
          </p:nvPr>
        </p:nvSpPr>
        <p:spPr/>
        <p:txBody>
          <a:bodyPr/>
          <a:lstStyle/>
          <a:p>
            <a:endParaRPr lang="en-NZ" dirty="0"/>
          </a:p>
        </p:txBody>
      </p:sp>
      <p:sp>
        <p:nvSpPr>
          <p:cNvPr id="9" name="Slide Number Placeholder 8">
            <a:extLst>
              <a:ext uri="{FF2B5EF4-FFF2-40B4-BE49-F238E27FC236}">
                <a16:creationId xmlns:a16="http://schemas.microsoft.com/office/drawing/2014/main" id="{CE7D9605-08B3-49D8-84C1-A9326C17BA4A}"/>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707884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A2933-1A98-4382-9BC1-E1EADFDE20A9}"/>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07438ADA-3F72-43AB-B21B-897F9831A7B4}"/>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4" name="Footer Placeholder 3">
            <a:extLst>
              <a:ext uri="{FF2B5EF4-FFF2-40B4-BE49-F238E27FC236}">
                <a16:creationId xmlns:a16="http://schemas.microsoft.com/office/drawing/2014/main" id="{1ABD6BC0-CC2D-4EB2-8E35-88044D20C509}"/>
              </a:ext>
            </a:extLst>
          </p:cNvPr>
          <p:cNvSpPr>
            <a:spLocks noGrp="1"/>
          </p:cNvSpPr>
          <p:nvPr>
            <p:ph type="ftr" sz="quarter" idx="11"/>
          </p:nvPr>
        </p:nvSpPr>
        <p:spPr/>
        <p:txBody>
          <a:bodyPr/>
          <a:lstStyle/>
          <a:p>
            <a:endParaRPr lang="en-NZ" dirty="0"/>
          </a:p>
        </p:txBody>
      </p:sp>
      <p:sp>
        <p:nvSpPr>
          <p:cNvPr id="5" name="Slide Number Placeholder 4">
            <a:extLst>
              <a:ext uri="{FF2B5EF4-FFF2-40B4-BE49-F238E27FC236}">
                <a16:creationId xmlns:a16="http://schemas.microsoft.com/office/drawing/2014/main" id="{BB94F6D0-4DB6-4C1C-9D5C-7C9263B0AD67}"/>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539760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D3EC2C-0DC2-4CF5-9755-62C7E41942FE}"/>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3" name="Footer Placeholder 2">
            <a:extLst>
              <a:ext uri="{FF2B5EF4-FFF2-40B4-BE49-F238E27FC236}">
                <a16:creationId xmlns:a16="http://schemas.microsoft.com/office/drawing/2014/main" id="{E466DEF0-A961-4F09-8762-C31F16012E65}"/>
              </a:ext>
            </a:extLst>
          </p:cNvPr>
          <p:cNvSpPr>
            <a:spLocks noGrp="1"/>
          </p:cNvSpPr>
          <p:nvPr>
            <p:ph type="ftr" sz="quarter" idx="11"/>
          </p:nvPr>
        </p:nvSpPr>
        <p:spPr/>
        <p:txBody>
          <a:bodyPr/>
          <a:lstStyle/>
          <a:p>
            <a:endParaRPr lang="en-NZ" dirty="0"/>
          </a:p>
        </p:txBody>
      </p:sp>
      <p:sp>
        <p:nvSpPr>
          <p:cNvPr id="4" name="Slide Number Placeholder 3">
            <a:extLst>
              <a:ext uri="{FF2B5EF4-FFF2-40B4-BE49-F238E27FC236}">
                <a16:creationId xmlns:a16="http://schemas.microsoft.com/office/drawing/2014/main" id="{802E6C09-E41F-4F14-858A-1C24AF18F142}"/>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216414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0BBBD-B4C4-4BE1-9B1B-78161CA673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EDBC0CEC-8BAA-4F55-9AF2-08B6D067D5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DA22BCA7-408C-433C-AFA9-D610D1DCD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33EF2C-1718-4A7F-AFC3-FF9EDE06802F}"/>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6" name="Footer Placeholder 5">
            <a:extLst>
              <a:ext uri="{FF2B5EF4-FFF2-40B4-BE49-F238E27FC236}">
                <a16:creationId xmlns:a16="http://schemas.microsoft.com/office/drawing/2014/main" id="{D49E02A9-3D4B-4F56-97FA-8EC5FEF3C8F8}"/>
              </a:ext>
            </a:extLst>
          </p:cNvPr>
          <p:cNvSpPr>
            <a:spLocks noGrp="1"/>
          </p:cNvSpPr>
          <p:nvPr>
            <p:ph type="ftr" sz="quarter" idx="11"/>
          </p:nvPr>
        </p:nvSpPr>
        <p:spPr/>
        <p:txBody>
          <a:bodyPr/>
          <a:lstStyle/>
          <a:p>
            <a:endParaRPr lang="en-NZ" dirty="0"/>
          </a:p>
        </p:txBody>
      </p:sp>
      <p:sp>
        <p:nvSpPr>
          <p:cNvPr id="7" name="Slide Number Placeholder 6">
            <a:extLst>
              <a:ext uri="{FF2B5EF4-FFF2-40B4-BE49-F238E27FC236}">
                <a16:creationId xmlns:a16="http://schemas.microsoft.com/office/drawing/2014/main" id="{7BB110C5-735D-4714-AF47-D7FB945FA276}"/>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1951961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8ED4-A8ED-4F27-9D73-9B955CA0E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F29312B5-7246-4792-A4A4-F1D63DFD4D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dirty="0"/>
          </a:p>
        </p:txBody>
      </p:sp>
      <p:sp>
        <p:nvSpPr>
          <p:cNvPr id="4" name="Text Placeholder 3">
            <a:extLst>
              <a:ext uri="{FF2B5EF4-FFF2-40B4-BE49-F238E27FC236}">
                <a16:creationId xmlns:a16="http://schemas.microsoft.com/office/drawing/2014/main" id="{77C8C534-9359-44C7-A705-79737B992E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BE13B3-BC3E-4FC8-A2E5-4A3A082EFA5A}"/>
              </a:ext>
            </a:extLst>
          </p:cNvPr>
          <p:cNvSpPr>
            <a:spLocks noGrp="1"/>
          </p:cNvSpPr>
          <p:nvPr>
            <p:ph type="dt" sz="half" idx="10"/>
          </p:nvPr>
        </p:nvSpPr>
        <p:spPr/>
        <p:txBody>
          <a:bodyPr/>
          <a:lstStyle/>
          <a:p>
            <a:fld id="{78DDAAA6-54C0-4CC5-B0CA-655234FA54D1}" type="datetimeFigureOut">
              <a:rPr lang="en-NZ" smtClean="0"/>
              <a:t>27/01/2022</a:t>
            </a:fld>
            <a:endParaRPr lang="en-NZ" dirty="0"/>
          </a:p>
        </p:txBody>
      </p:sp>
      <p:sp>
        <p:nvSpPr>
          <p:cNvPr id="6" name="Footer Placeholder 5">
            <a:extLst>
              <a:ext uri="{FF2B5EF4-FFF2-40B4-BE49-F238E27FC236}">
                <a16:creationId xmlns:a16="http://schemas.microsoft.com/office/drawing/2014/main" id="{57B7C662-E73C-473B-88E2-493025AEA208}"/>
              </a:ext>
            </a:extLst>
          </p:cNvPr>
          <p:cNvSpPr>
            <a:spLocks noGrp="1"/>
          </p:cNvSpPr>
          <p:nvPr>
            <p:ph type="ftr" sz="quarter" idx="11"/>
          </p:nvPr>
        </p:nvSpPr>
        <p:spPr/>
        <p:txBody>
          <a:bodyPr/>
          <a:lstStyle/>
          <a:p>
            <a:endParaRPr lang="en-NZ" dirty="0"/>
          </a:p>
        </p:txBody>
      </p:sp>
      <p:sp>
        <p:nvSpPr>
          <p:cNvPr id="7" name="Slide Number Placeholder 6">
            <a:extLst>
              <a:ext uri="{FF2B5EF4-FFF2-40B4-BE49-F238E27FC236}">
                <a16:creationId xmlns:a16="http://schemas.microsoft.com/office/drawing/2014/main" id="{C0FEAAF7-E451-43F5-A2C7-A668FABB87A5}"/>
              </a:ext>
            </a:extLst>
          </p:cNvPr>
          <p:cNvSpPr>
            <a:spLocks noGrp="1"/>
          </p:cNvSpPr>
          <p:nvPr>
            <p:ph type="sldNum" sz="quarter" idx="12"/>
          </p:nvPr>
        </p:nvSpPr>
        <p:spPr/>
        <p:txBody>
          <a:bodyPr/>
          <a:lstStyle/>
          <a:p>
            <a:fld id="{FBB78237-5304-4983-8C29-2C0C5F5D0098}" type="slidenum">
              <a:rPr lang="en-NZ" smtClean="0"/>
              <a:t>‹#›</a:t>
            </a:fld>
            <a:endParaRPr lang="en-NZ" dirty="0"/>
          </a:p>
        </p:txBody>
      </p:sp>
    </p:spTree>
    <p:extLst>
      <p:ext uri="{BB962C8B-B14F-4D97-AF65-F5344CB8AC3E}">
        <p14:creationId xmlns:p14="http://schemas.microsoft.com/office/powerpoint/2010/main" val="260352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C906B8-64ED-4FCA-A620-8CDE35E1A5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414E76C1-76B4-4BFC-B6C2-F15DA25B5B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F4EE1F54-D646-4437-8B3A-4742EC3A09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DAAA6-54C0-4CC5-B0CA-655234FA54D1}" type="datetimeFigureOut">
              <a:rPr lang="en-NZ" smtClean="0"/>
              <a:t>27/01/2022</a:t>
            </a:fld>
            <a:endParaRPr lang="en-NZ" dirty="0"/>
          </a:p>
        </p:txBody>
      </p:sp>
      <p:sp>
        <p:nvSpPr>
          <p:cNvPr id="5" name="Footer Placeholder 4">
            <a:extLst>
              <a:ext uri="{FF2B5EF4-FFF2-40B4-BE49-F238E27FC236}">
                <a16:creationId xmlns:a16="http://schemas.microsoft.com/office/drawing/2014/main" id="{238B8F27-7188-4E8D-B54D-5344F6A814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a:extLst>
              <a:ext uri="{FF2B5EF4-FFF2-40B4-BE49-F238E27FC236}">
                <a16:creationId xmlns:a16="http://schemas.microsoft.com/office/drawing/2014/main" id="{2CCE209C-5D6C-41DB-AD59-F9461068B1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78237-5304-4983-8C29-2C0C5F5D0098}" type="slidenum">
              <a:rPr lang="en-NZ" smtClean="0"/>
              <a:t>‹#›</a:t>
            </a:fld>
            <a:endParaRPr lang="en-NZ" dirty="0"/>
          </a:p>
        </p:txBody>
      </p:sp>
      <p:sp>
        <p:nvSpPr>
          <p:cNvPr id="7" name="MSIPCMContentMarking" descr="{&quot;HashCode&quot;:-318482211,&quot;Placement&quot;:&quot;Footer&quot;,&quot;Top&quot;:519.343,&quot;Left&quot;:436.679138,&quot;SlideWidth&quot;:960,&quot;SlideHeight&quot;:540}">
            <a:extLst>
              <a:ext uri="{FF2B5EF4-FFF2-40B4-BE49-F238E27FC236}">
                <a16:creationId xmlns:a16="http://schemas.microsoft.com/office/drawing/2014/main" id="{BF96DA35-042C-43F8-A3E1-084F76B42E95}"/>
              </a:ext>
            </a:extLst>
          </p:cNvPr>
          <p:cNvSpPr txBox="1"/>
          <p:nvPr userDrawn="1"/>
        </p:nvSpPr>
        <p:spPr>
          <a:xfrm>
            <a:off x="5545825" y="6595656"/>
            <a:ext cx="1100350" cy="262344"/>
          </a:xfrm>
          <a:prstGeom prst="rect">
            <a:avLst/>
          </a:prstGeom>
          <a:noFill/>
        </p:spPr>
        <p:txBody>
          <a:bodyPr vert="horz" wrap="square" lIns="0" tIns="0" rIns="0" bIns="0" rtlCol="0" anchor="ctr" anchorCtr="1">
            <a:spAutoFit/>
          </a:bodyPr>
          <a:lstStyle/>
          <a:p>
            <a:pPr algn="ctr">
              <a:spcBef>
                <a:spcPts val="0"/>
              </a:spcBef>
              <a:spcAft>
                <a:spcPts val="0"/>
              </a:spcAft>
            </a:pPr>
            <a:r>
              <a:rPr lang="en-NZ" sz="1000">
                <a:solidFill>
                  <a:srgbClr val="000000"/>
                </a:solidFill>
                <a:latin typeface="Calibri" panose="020F0502020204030204" pitchFamily="34" charset="0"/>
              </a:rPr>
              <a:t>[UNCLASSIFIED]</a:t>
            </a:r>
          </a:p>
        </p:txBody>
      </p:sp>
    </p:spTree>
    <p:extLst>
      <p:ext uri="{BB962C8B-B14F-4D97-AF65-F5344CB8AC3E}">
        <p14:creationId xmlns:p14="http://schemas.microsoft.com/office/powerpoint/2010/main" val="1677012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fencing.org.nz/resources/documents/commonwealth-fencing-championships-2022-document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fencing.org.nz/resources/documents/commonwealth-fencing-championships-2022-documents/131-selectionpolicy-cc2022-final/fil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DC75-C933-4B15-8060-E3593BA50805}"/>
              </a:ext>
            </a:extLst>
          </p:cNvPr>
          <p:cNvSpPr>
            <a:spLocks noGrp="1"/>
          </p:cNvSpPr>
          <p:nvPr>
            <p:ph type="ctrTitle"/>
          </p:nvPr>
        </p:nvSpPr>
        <p:spPr>
          <a:xfrm>
            <a:off x="260058" y="2180707"/>
            <a:ext cx="11341915" cy="840740"/>
          </a:xfrm>
        </p:spPr>
        <p:txBody>
          <a:bodyPr>
            <a:normAutofit fontScale="90000"/>
          </a:bodyPr>
          <a:lstStyle/>
          <a:p>
            <a:br>
              <a:rPr lang="en-NZ" sz="3600" dirty="0"/>
            </a:br>
            <a:br>
              <a:rPr lang="en-NZ" sz="3600" dirty="0"/>
            </a:br>
            <a:br>
              <a:rPr lang="en-NZ" sz="3600" dirty="0"/>
            </a:br>
            <a:br>
              <a:rPr lang="en-NZ" sz="3600" dirty="0"/>
            </a:br>
            <a:br>
              <a:rPr lang="en-NZ" sz="3600" dirty="0"/>
            </a:br>
            <a:r>
              <a:rPr lang="en-NZ" sz="3600" dirty="0"/>
              <a:t>Commonwealth Fencing Championships 2022 </a:t>
            </a:r>
            <a:br>
              <a:rPr lang="en-NZ" sz="3600" dirty="0"/>
            </a:br>
            <a:r>
              <a:rPr lang="en-NZ" sz="3600" dirty="0"/>
              <a:t>Update</a:t>
            </a:r>
          </a:p>
        </p:txBody>
      </p:sp>
      <p:sp>
        <p:nvSpPr>
          <p:cNvPr id="3" name="Subtitle 2">
            <a:extLst>
              <a:ext uri="{FF2B5EF4-FFF2-40B4-BE49-F238E27FC236}">
                <a16:creationId xmlns:a16="http://schemas.microsoft.com/office/drawing/2014/main" id="{5B39863D-E239-4F3A-852A-B8C2E59B5D0A}"/>
              </a:ext>
            </a:extLst>
          </p:cNvPr>
          <p:cNvSpPr>
            <a:spLocks noGrp="1"/>
          </p:cNvSpPr>
          <p:nvPr>
            <p:ph type="subTitle" idx="1"/>
          </p:nvPr>
        </p:nvSpPr>
        <p:spPr>
          <a:xfrm>
            <a:off x="1123071" y="5601089"/>
            <a:ext cx="9144000" cy="618979"/>
          </a:xfrm>
        </p:spPr>
        <p:txBody>
          <a:bodyPr>
            <a:normAutofit/>
          </a:bodyPr>
          <a:lstStyle/>
          <a:p>
            <a:endParaRPr lang="en-NZ" sz="1600" dirty="0"/>
          </a:p>
          <a:p>
            <a:endParaRPr lang="en-NZ" sz="1600" dirty="0"/>
          </a:p>
        </p:txBody>
      </p:sp>
      <p:sp>
        <p:nvSpPr>
          <p:cNvPr id="4" name="TextBox 3">
            <a:extLst>
              <a:ext uri="{FF2B5EF4-FFF2-40B4-BE49-F238E27FC236}">
                <a16:creationId xmlns:a16="http://schemas.microsoft.com/office/drawing/2014/main" id="{39C02527-668A-466D-9367-6F31E6865B05}"/>
              </a:ext>
            </a:extLst>
          </p:cNvPr>
          <p:cNvSpPr txBox="1"/>
          <p:nvPr/>
        </p:nvSpPr>
        <p:spPr>
          <a:xfrm>
            <a:off x="2982286" y="5972809"/>
            <a:ext cx="5922627" cy="400110"/>
          </a:xfrm>
          <a:prstGeom prst="rect">
            <a:avLst/>
          </a:prstGeom>
          <a:noFill/>
        </p:spPr>
        <p:txBody>
          <a:bodyPr wrap="square" rtlCol="0">
            <a:spAutoFit/>
          </a:bodyPr>
          <a:lstStyle/>
          <a:p>
            <a:pPr algn="ctr"/>
            <a:r>
              <a:rPr lang="en-NZ" sz="1400" i="1"/>
              <a:t> </a:t>
            </a:r>
            <a:r>
              <a:rPr lang="en-NZ" sz="2000"/>
              <a:t>20 </a:t>
            </a:r>
            <a:r>
              <a:rPr lang="en-NZ" sz="2000" dirty="0"/>
              <a:t>January 2022</a:t>
            </a:r>
          </a:p>
        </p:txBody>
      </p:sp>
      <p:pic>
        <p:nvPicPr>
          <p:cNvPr id="6" name="Picture 5">
            <a:extLst>
              <a:ext uri="{FF2B5EF4-FFF2-40B4-BE49-F238E27FC236}">
                <a16:creationId xmlns:a16="http://schemas.microsoft.com/office/drawing/2014/main" id="{36EE35CB-F96F-47B1-9824-3DBB9002B8FD}"/>
              </a:ext>
            </a:extLst>
          </p:cNvPr>
          <p:cNvPicPr/>
          <p:nvPr/>
        </p:nvPicPr>
        <p:blipFill>
          <a:blip r:embed="rId2">
            <a:extLst>
              <a:ext uri="{28A0092B-C50C-407E-A947-70E740481C1C}">
                <a14:useLocalDpi xmlns:a14="http://schemas.microsoft.com/office/drawing/2010/main" val="0"/>
              </a:ext>
            </a:extLst>
          </a:blip>
          <a:stretch>
            <a:fillRect/>
          </a:stretch>
        </p:blipFill>
        <p:spPr>
          <a:xfrm>
            <a:off x="3246120" y="538741"/>
            <a:ext cx="5699760" cy="840740"/>
          </a:xfrm>
          <a:prstGeom prst="rect">
            <a:avLst/>
          </a:prstGeom>
        </p:spPr>
      </p:pic>
      <p:sp>
        <p:nvSpPr>
          <p:cNvPr id="5" name="AutoShape 2">
            <a:extLst>
              <a:ext uri="{FF2B5EF4-FFF2-40B4-BE49-F238E27FC236}">
                <a16:creationId xmlns:a16="http://schemas.microsoft.com/office/drawing/2014/main" id="{0612887A-DD4C-4878-B905-5D8F0F07E0B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NZ"/>
          </a:p>
        </p:txBody>
      </p:sp>
      <p:pic>
        <p:nvPicPr>
          <p:cNvPr id="8" name="Picture 7">
            <a:extLst>
              <a:ext uri="{FF2B5EF4-FFF2-40B4-BE49-F238E27FC236}">
                <a16:creationId xmlns:a16="http://schemas.microsoft.com/office/drawing/2014/main" id="{6429CF34-5D93-42FD-B28A-F7F42B6B87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07757" y="3086185"/>
            <a:ext cx="1776486" cy="2514904"/>
          </a:xfrm>
          <a:prstGeom prst="rect">
            <a:avLst/>
          </a:prstGeom>
          <a:noFill/>
        </p:spPr>
      </p:pic>
    </p:spTree>
    <p:extLst>
      <p:ext uri="{BB962C8B-B14F-4D97-AF65-F5344CB8AC3E}">
        <p14:creationId xmlns:p14="http://schemas.microsoft.com/office/powerpoint/2010/main" val="3449862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897A7-1D38-481C-AA5B-64941F9788A6}"/>
              </a:ext>
            </a:extLst>
          </p:cNvPr>
          <p:cNvSpPr>
            <a:spLocks noGrp="1"/>
          </p:cNvSpPr>
          <p:nvPr>
            <p:ph type="title"/>
          </p:nvPr>
        </p:nvSpPr>
        <p:spPr>
          <a:xfrm>
            <a:off x="838200" y="365126"/>
            <a:ext cx="10515600" cy="725444"/>
          </a:xfrm>
        </p:spPr>
        <p:txBody>
          <a:bodyPr>
            <a:normAutofit/>
          </a:bodyPr>
          <a:lstStyle/>
          <a:p>
            <a:r>
              <a:rPr lang="en-NZ" sz="3600" dirty="0"/>
              <a:t>Recent CFFC22 Organising Committee Advice</a:t>
            </a:r>
          </a:p>
        </p:txBody>
      </p:sp>
      <p:sp>
        <p:nvSpPr>
          <p:cNvPr id="3" name="Content Placeholder 2">
            <a:extLst>
              <a:ext uri="{FF2B5EF4-FFF2-40B4-BE49-F238E27FC236}">
                <a16:creationId xmlns:a16="http://schemas.microsoft.com/office/drawing/2014/main" id="{CEAB1AD6-0B99-4AEE-8BF8-E5BBC3869A8D}"/>
              </a:ext>
            </a:extLst>
          </p:cNvPr>
          <p:cNvSpPr>
            <a:spLocks noGrp="1"/>
          </p:cNvSpPr>
          <p:nvPr>
            <p:ph idx="1"/>
          </p:nvPr>
        </p:nvSpPr>
        <p:spPr>
          <a:xfrm>
            <a:off x="838200" y="1267908"/>
            <a:ext cx="10515600" cy="5086393"/>
          </a:xfrm>
        </p:spPr>
        <p:txBody>
          <a:bodyPr>
            <a:normAutofit lnSpcReduction="10000"/>
          </a:bodyPr>
          <a:lstStyle/>
          <a:p>
            <a:pPr marL="0" indent="0">
              <a:buNone/>
            </a:pPr>
            <a:r>
              <a:rPr lang="en-NZ" sz="2200" b="1" dirty="0"/>
              <a:t>Accommodation: </a:t>
            </a:r>
            <a:r>
              <a:rPr lang="en-NZ" sz="2200" dirty="0"/>
              <a:t>University of East London accommodation packages in 4-6 person apartments walking distance from venue to be made available to visiting teams with priority given to Cadets &amp; Juniors for the period of their competition events. We will explore obtaining this accommodation for the whole team and for a longer period. </a:t>
            </a:r>
          </a:p>
          <a:p>
            <a:pPr marL="0" indent="0">
              <a:buNone/>
            </a:pPr>
            <a:r>
              <a:rPr lang="en-NZ" sz="2200" b="1" dirty="0"/>
              <a:t>Training: </a:t>
            </a:r>
            <a:r>
              <a:rPr lang="en-NZ" sz="2200" dirty="0"/>
              <a:t>4 day training camp to be held at the competition venue ending 2 days before the first day of competition. Arrangements for visiting teams to fence at London clubs also being negotiated.</a:t>
            </a:r>
          </a:p>
          <a:p>
            <a:pPr marL="0" indent="0">
              <a:buNone/>
            </a:pPr>
            <a:r>
              <a:rPr lang="en-NZ" sz="2200" b="1" dirty="0"/>
              <a:t>CFFC22 Covid Risk Management Requirements: </a:t>
            </a:r>
            <a:r>
              <a:rPr lang="en-NZ" sz="2200" dirty="0"/>
              <a:t>Final Protocols to be published 1 Aug. Will apply the stricter approach out of:</a:t>
            </a:r>
          </a:p>
          <a:p>
            <a:r>
              <a:rPr lang="en-NZ" sz="2200" dirty="0"/>
              <a:t>FIE World Champ requirements</a:t>
            </a:r>
          </a:p>
          <a:p>
            <a:r>
              <a:rPr lang="en-NZ" sz="2200" dirty="0"/>
              <a:t>UK Government guidelines</a:t>
            </a:r>
          </a:p>
          <a:p>
            <a:r>
              <a:rPr lang="en-NZ" sz="2200" dirty="0"/>
              <a:t>British/</a:t>
            </a:r>
            <a:r>
              <a:rPr lang="en-NZ" sz="2200"/>
              <a:t>England Fencing </a:t>
            </a:r>
            <a:r>
              <a:rPr lang="en-NZ" sz="2200" dirty="0"/>
              <a:t>Covid regulations.</a:t>
            </a:r>
          </a:p>
          <a:p>
            <a:pPr marL="0" indent="0">
              <a:buNone/>
            </a:pPr>
            <a:r>
              <a:rPr lang="en-NZ" sz="2200" dirty="0"/>
              <a:t>It is expected that participants will require proof of vaccination or a PCR test no more than 72 hours old + negative daily lateral flow tests. UK govt protocols to be followed for positive tests, including 10 days quarantine. </a:t>
            </a:r>
          </a:p>
          <a:p>
            <a:pPr marL="0" indent="0">
              <a:buNone/>
            </a:pPr>
            <a:endParaRPr lang="en-NZ" dirty="0"/>
          </a:p>
          <a:p>
            <a:endParaRPr lang="en-NZ" dirty="0"/>
          </a:p>
        </p:txBody>
      </p:sp>
    </p:spTree>
    <p:extLst>
      <p:ext uri="{BB962C8B-B14F-4D97-AF65-F5344CB8AC3E}">
        <p14:creationId xmlns:p14="http://schemas.microsoft.com/office/powerpoint/2010/main" val="3787978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49BF-AE9E-4FFC-A9DF-E5DAF5403FD5}"/>
              </a:ext>
            </a:extLst>
          </p:cNvPr>
          <p:cNvSpPr>
            <a:spLocks noGrp="1"/>
          </p:cNvSpPr>
          <p:nvPr>
            <p:ph type="title"/>
          </p:nvPr>
        </p:nvSpPr>
        <p:spPr>
          <a:xfrm>
            <a:off x="838200" y="343592"/>
            <a:ext cx="10515600" cy="437803"/>
          </a:xfrm>
        </p:spPr>
        <p:txBody>
          <a:bodyPr>
            <a:normAutofit fontScale="90000"/>
          </a:bodyPr>
          <a:lstStyle/>
          <a:p>
            <a:r>
              <a:rPr lang="en-NZ" sz="3600" dirty="0"/>
              <a:t>Next Steps</a:t>
            </a:r>
          </a:p>
        </p:txBody>
      </p:sp>
      <p:sp>
        <p:nvSpPr>
          <p:cNvPr id="3" name="Content Placeholder 2">
            <a:extLst>
              <a:ext uri="{FF2B5EF4-FFF2-40B4-BE49-F238E27FC236}">
                <a16:creationId xmlns:a16="http://schemas.microsoft.com/office/drawing/2014/main" id="{485E4487-DCB3-4999-8A8B-4A2507E785CE}"/>
              </a:ext>
            </a:extLst>
          </p:cNvPr>
          <p:cNvSpPr>
            <a:spLocks noGrp="1"/>
          </p:cNvSpPr>
          <p:nvPr>
            <p:ph idx="1"/>
          </p:nvPr>
        </p:nvSpPr>
        <p:spPr>
          <a:xfrm>
            <a:off x="251670" y="1166070"/>
            <a:ext cx="11514068" cy="5457345"/>
          </a:xfrm>
        </p:spPr>
        <p:txBody>
          <a:bodyPr>
            <a:normAutofit/>
          </a:bodyPr>
          <a:lstStyle/>
          <a:p>
            <a:pPr marL="0" indent="0">
              <a:buNone/>
            </a:pPr>
            <a:endParaRPr lang="en-NZ" sz="2300" dirty="0"/>
          </a:p>
          <a:p>
            <a:pPr marL="0" indent="0">
              <a:buNone/>
            </a:pPr>
            <a:endParaRPr lang="en-NZ" sz="2300" dirty="0"/>
          </a:p>
          <a:p>
            <a:endParaRPr lang="en-NZ" sz="2300" dirty="0"/>
          </a:p>
          <a:p>
            <a:endParaRPr lang="en-NZ" sz="2300" dirty="0"/>
          </a:p>
        </p:txBody>
      </p:sp>
      <p:graphicFrame>
        <p:nvGraphicFramePr>
          <p:cNvPr id="4" name="Table 4">
            <a:extLst>
              <a:ext uri="{FF2B5EF4-FFF2-40B4-BE49-F238E27FC236}">
                <a16:creationId xmlns:a16="http://schemas.microsoft.com/office/drawing/2014/main" id="{EB5D8380-9949-4BFB-92C4-BC2589315E97}"/>
              </a:ext>
            </a:extLst>
          </p:cNvPr>
          <p:cNvGraphicFramePr>
            <a:graphicFrameLocks noGrp="1"/>
          </p:cNvGraphicFramePr>
          <p:nvPr>
            <p:extLst>
              <p:ext uri="{D42A27DB-BD31-4B8C-83A1-F6EECF244321}">
                <p14:modId xmlns:p14="http://schemas.microsoft.com/office/powerpoint/2010/main" val="846032196"/>
              </p:ext>
            </p:extLst>
          </p:nvPr>
        </p:nvGraphicFramePr>
        <p:xfrm>
          <a:off x="1180408" y="1047404"/>
          <a:ext cx="8983288" cy="5313910"/>
        </p:xfrm>
        <a:graphic>
          <a:graphicData uri="http://schemas.openxmlformats.org/drawingml/2006/table">
            <a:tbl>
              <a:tblPr firstRow="1" bandRow="1">
                <a:tableStyleId>{5C22544A-7EE6-4342-B048-85BDC9FD1C3A}</a:tableStyleId>
              </a:tblPr>
              <a:tblGrid>
                <a:gridCol w="7135205">
                  <a:extLst>
                    <a:ext uri="{9D8B030D-6E8A-4147-A177-3AD203B41FA5}">
                      <a16:colId xmlns:a16="http://schemas.microsoft.com/office/drawing/2014/main" val="2661729864"/>
                    </a:ext>
                  </a:extLst>
                </a:gridCol>
                <a:gridCol w="1848083">
                  <a:extLst>
                    <a:ext uri="{9D8B030D-6E8A-4147-A177-3AD203B41FA5}">
                      <a16:colId xmlns:a16="http://schemas.microsoft.com/office/drawing/2014/main" val="1231705996"/>
                    </a:ext>
                  </a:extLst>
                </a:gridCol>
              </a:tblGrid>
              <a:tr h="378583">
                <a:tc>
                  <a:txBody>
                    <a:bodyPr/>
                    <a:lstStyle/>
                    <a:p>
                      <a:pPr algn="ctr"/>
                      <a:r>
                        <a:rPr lang="en-NZ" dirty="0"/>
                        <a:t>Selected Key Milestones</a:t>
                      </a:r>
                    </a:p>
                  </a:txBody>
                  <a:tcPr/>
                </a:tc>
                <a:tc>
                  <a:txBody>
                    <a:bodyPr/>
                    <a:lstStyle/>
                    <a:p>
                      <a:pPr algn="ctr"/>
                      <a:r>
                        <a:rPr lang="en-NZ" dirty="0"/>
                        <a:t>Target Date</a:t>
                      </a:r>
                    </a:p>
                  </a:txBody>
                  <a:tcPr/>
                </a:tc>
                <a:extLst>
                  <a:ext uri="{0D108BD9-81ED-4DB2-BD59-A6C34878D82A}">
                    <a16:rowId xmlns:a16="http://schemas.microsoft.com/office/drawing/2014/main" val="3636427359"/>
                  </a:ext>
                </a:extLst>
              </a:tr>
              <a:tr h="378583">
                <a:tc>
                  <a:txBody>
                    <a:bodyPr/>
                    <a:lstStyle/>
                    <a:p>
                      <a:r>
                        <a:rPr lang="en-GB" dirty="0"/>
                        <a:t>Applications for Team Manager close</a:t>
                      </a:r>
                      <a:endParaRPr lang="en-NZ" dirty="0"/>
                    </a:p>
                  </a:txBody>
                  <a:tcPr/>
                </a:tc>
                <a:tc>
                  <a:txBody>
                    <a:bodyPr/>
                    <a:lstStyle/>
                    <a:p>
                      <a:pPr algn="r"/>
                      <a:r>
                        <a:rPr lang="en-GB" dirty="0"/>
                        <a:t>30 Jan 2022</a:t>
                      </a:r>
                      <a:endParaRPr lang="en-NZ" dirty="0"/>
                    </a:p>
                  </a:txBody>
                  <a:tcPr/>
                </a:tc>
                <a:extLst>
                  <a:ext uri="{0D108BD9-81ED-4DB2-BD59-A6C34878D82A}">
                    <a16:rowId xmlns:a16="http://schemas.microsoft.com/office/drawing/2014/main" val="3803221543"/>
                  </a:ext>
                </a:extLst>
              </a:tr>
              <a:tr h="378583">
                <a:tc>
                  <a:txBody>
                    <a:bodyPr/>
                    <a:lstStyle/>
                    <a:p>
                      <a:r>
                        <a:rPr lang="en-GB" dirty="0"/>
                        <a:t>Waitangi Weekend National Competition (Wellington) </a:t>
                      </a:r>
                      <a:endParaRPr lang="en-NZ" dirty="0"/>
                    </a:p>
                  </a:txBody>
                  <a:tcPr/>
                </a:tc>
                <a:tc>
                  <a:txBody>
                    <a:bodyPr/>
                    <a:lstStyle/>
                    <a:p>
                      <a:pPr algn="r"/>
                      <a:r>
                        <a:rPr lang="en-GB"/>
                        <a:t>5-7 Feb </a:t>
                      </a:r>
                      <a:r>
                        <a:rPr lang="en-GB" dirty="0"/>
                        <a:t>2022</a:t>
                      </a:r>
                      <a:endParaRPr lang="en-NZ" dirty="0"/>
                    </a:p>
                  </a:txBody>
                  <a:tcPr/>
                </a:tc>
                <a:extLst>
                  <a:ext uri="{0D108BD9-81ED-4DB2-BD59-A6C34878D82A}">
                    <a16:rowId xmlns:a16="http://schemas.microsoft.com/office/drawing/2014/main" val="1358715614"/>
                  </a:ext>
                </a:extLst>
              </a:tr>
              <a:tr h="378583">
                <a:tc>
                  <a:txBody>
                    <a:bodyPr/>
                    <a:lstStyle/>
                    <a:p>
                      <a:r>
                        <a:rPr lang="en-GB" dirty="0"/>
                        <a:t>Applications for team coaching positions close</a:t>
                      </a:r>
                      <a:endParaRPr lang="en-NZ" dirty="0"/>
                    </a:p>
                  </a:txBody>
                  <a:tcPr/>
                </a:tc>
                <a:tc>
                  <a:txBody>
                    <a:bodyPr/>
                    <a:lstStyle/>
                    <a:p>
                      <a:pPr algn="r"/>
                      <a:r>
                        <a:rPr lang="en-GB"/>
                        <a:t>13 Feb 2022</a:t>
                      </a:r>
                      <a:endParaRPr lang="en-NZ" dirty="0"/>
                    </a:p>
                  </a:txBody>
                  <a:tcPr/>
                </a:tc>
                <a:extLst>
                  <a:ext uri="{0D108BD9-81ED-4DB2-BD59-A6C34878D82A}">
                    <a16:rowId xmlns:a16="http://schemas.microsoft.com/office/drawing/2014/main" val="3397633436"/>
                  </a:ext>
                </a:extLst>
              </a:tr>
              <a:tr h="378583">
                <a:tc>
                  <a:txBody>
                    <a:bodyPr/>
                    <a:lstStyle/>
                    <a:p>
                      <a:r>
                        <a:rPr lang="en-GB" dirty="0"/>
                        <a:t>Sponsorship/grant applications</a:t>
                      </a:r>
                      <a:endParaRPr lang="en-NZ" dirty="0"/>
                    </a:p>
                  </a:txBody>
                  <a:tcPr/>
                </a:tc>
                <a:tc>
                  <a:txBody>
                    <a:bodyPr/>
                    <a:lstStyle/>
                    <a:p>
                      <a:pPr algn="r"/>
                      <a:r>
                        <a:rPr lang="en-GB" dirty="0"/>
                        <a:t>28 Feb 2022</a:t>
                      </a:r>
                      <a:endParaRPr lang="en-NZ" dirty="0"/>
                    </a:p>
                  </a:txBody>
                  <a:tcPr/>
                </a:tc>
                <a:extLst>
                  <a:ext uri="{0D108BD9-81ED-4DB2-BD59-A6C34878D82A}">
                    <a16:rowId xmlns:a16="http://schemas.microsoft.com/office/drawing/2014/main" val="3808237868"/>
                  </a:ext>
                </a:extLst>
              </a:tr>
              <a:tr h="378583">
                <a:tc>
                  <a:txBody>
                    <a:bodyPr/>
                    <a:lstStyle/>
                    <a:p>
                      <a:r>
                        <a:rPr lang="en-GB" dirty="0"/>
                        <a:t>Call for athlete nominations issued</a:t>
                      </a:r>
                      <a:endParaRPr lang="en-NZ" dirty="0"/>
                    </a:p>
                  </a:txBody>
                  <a:tcPr/>
                </a:tc>
                <a:tc>
                  <a:txBody>
                    <a:bodyPr/>
                    <a:lstStyle/>
                    <a:p>
                      <a:pPr algn="r"/>
                      <a:r>
                        <a:rPr lang="en-GB" dirty="0"/>
                        <a:t>1 Mar 2022</a:t>
                      </a:r>
                      <a:endParaRPr lang="en-NZ" dirty="0"/>
                    </a:p>
                  </a:txBody>
                  <a:tcPr/>
                </a:tc>
                <a:extLst>
                  <a:ext uri="{0D108BD9-81ED-4DB2-BD59-A6C34878D82A}">
                    <a16:rowId xmlns:a16="http://schemas.microsoft.com/office/drawing/2014/main" val="1657165271"/>
                  </a:ext>
                </a:extLst>
              </a:tr>
              <a:tr h="366407">
                <a:tc>
                  <a:txBody>
                    <a:bodyPr/>
                    <a:lstStyle/>
                    <a:p>
                      <a:r>
                        <a:rPr lang="en-GB" dirty="0"/>
                        <a:t>South Island Champs (Christchurch)</a:t>
                      </a:r>
                      <a:endParaRPr lang="en-NZ" dirty="0"/>
                    </a:p>
                  </a:txBody>
                  <a:tcPr/>
                </a:tc>
                <a:tc>
                  <a:txBody>
                    <a:bodyPr/>
                    <a:lstStyle/>
                    <a:p>
                      <a:pPr algn="r"/>
                      <a:r>
                        <a:rPr lang="en-GB" dirty="0"/>
                        <a:t>18-19 Mar 2022</a:t>
                      </a:r>
                      <a:endParaRPr lang="en-NZ" dirty="0"/>
                    </a:p>
                  </a:txBody>
                  <a:tcPr/>
                </a:tc>
                <a:extLst>
                  <a:ext uri="{0D108BD9-81ED-4DB2-BD59-A6C34878D82A}">
                    <a16:rowId xmlns:a16="http://schemas.microsoft.com/office/drawing/2014/main" val="622068927"/>
                  </a:ext>
                </a:extLst>
              </a:tr>
              <a:tr h="373396">
                <a:tc>
                  <a:txBody>
                    <a:bodyPr/>
                    <a:lstStyle/>
                    <a:p>
                      <a:r>
                        <a:rPr lang="en-GB" dirty="0"/>
                        <a:t>Athlete nominations close</a:t>
                      </a:r>
                      <a:endParaRPr lang="en-NZ" dirty="0"/>
                    </a:p>
                  </a:txBody>
                  <a:tcPr/>
                </a:tc>
                <a:tc>
                  <a:txBody>
                    <a:bodyPr/>
                    <a:lstStyle/>
                    <a:p>
                      <a:pPr algn="r"/>
                      <a:r>
                        <a:rPr lang="en-GB" dirty="0"/>
                        <a:t>31 Mar 2022</a:t>
                      </a:r>
                      <a:endParaRPr lang="en-NZ" dirty="0"/>
                    </a:p>
                  </a:txBody>
                  <a:tcPr/>
                </a:tc>
                <a:extLst>
                  <a:ext uri="{0D108BD9-81ED-4DB2-BD59-A6C34878D82A}">
                    <a16:rowId xmlns:a16="http://schemas.microsoft.com/office/drawing/2014/main" val="4149913831"/>
                  </a:ext>
                </a:extLst>
              </a:tr>
              <a:tr h="373396">
                <a:tc>
                  <a:txBody>
                    <a:bodyPr/>
                    <a:lstStyle/>
                    <a:p>
                      <a:r>
                        <a:rPr lang="en-GB" dirty="0" err="1"/>
                        <a:t>FeNZ</a:t>
                      </a:r>
                      <a:r>
                        <a:rPr lang="en-GB" dirty="0"/>
                        <a:t> Carnival – National Trials </a:t>
                      </a:r>
                      <a:r>
                        <a:rPr lang="en-GB"/>
                        <a:t>(Auckland)</a:t>
                      </a:r>
                      <a:endParaRPr lang="en-NZ" dirty="0"/>
                    </a:p>
                  </a:txBody>
                  <a:tcPr/>
                </a:tc>
                <a:tc>
                  <a:txBody>
                    <a:bodyPr/>
                    <a:lstStyle/>
                    <a:p>
                      <a:pPr algn="r"/>
                      <a:r>
                        <a:rPr lang="en-GB" dirty="0"/>
                        <a:t>15-18 Apr 2022</a:t>
                      </a:r>
                      <a:endParaRPr lang="en-NZ" dirty="0"/>
                    </a:p>
                  </a:txBody>
                  <a:tcPr/>
                </a:tc>
                <a:extLst>
                  <a:ext uri="{0D108BD9-81ED-4DB2-BD59-A6C34878D82A}">
                    <a16:rowId xmlns:a16="http://schemas.microsoft.com/office/drawing/2014/main" val="3437931578"/>
                  </a:ext>
                </a:extLst>
              </a:tr>
              <a:tr h="373396">
                <a:tc>
                  <a:txBody>
                    <a:bodyPr/>
                    <a:lstStyle/>
                    <a:p>
                      <a:r>
                        <a:rPr lang="en-GB" dirty="0"/>
                        <a:t>Participation risk assessment completed by </a:t>
                      </a:r>
                      <a:r>
                        <a:rPr lang="en-GB" dirty="0" err="1"/>
                        <a:t>FeNZ</a:t>
                      </a:r>
                      <a:r>
                        <a:rPr lang="en-GB" dirty="0"/>
                        <a:t> Covid Committee</a:t>
                      </a:r>
                      <a:endParaRPr lang="en-NZ" dirty="0"/>
                    </a:p>
                  </a:txBody>
                  <a:tcPr/>
                </a:tc>
                <a:tc>
                  <a:txBody>
                    <a:bodyPr/>
                    <a:lstStyle/>
                    <a:p>
                      <a:pPr algn="r"/>
                      <a:r>
                        <a:rPr lang="en-GB" dirty="0"/>
                        <a:t>25 Apr 2022</a:t>
                      </a:r>
                      <a:endParaRPr lang="en-NZ" dirty="0"/>
                    </a:p>
                  </a:txBody>
                  <a:tcPr/>
                </a:tc>
                <a:extLst>
                  <a:ext uri="{0D108BD9-81ED-4DB2-BD59-A6C34878D82A}">
                    <a16:rowId xmlns:a16="http://schemas.microsoft.com/office/drawing/2014/main" val="3993303880"/>
                  </a:ext>
                </a:extLst>
              </a:tr>
              <a:tr h="373396">
                <a:tc>
                  <a:txBody>
                    <a:bodyPr/>
                    <a:lstStyle/>
                    <a:p>
                      <a:r>
                        <a:rPr lang="en-GB" dirty="0"/>
                        <a:t>Board  decision on managed team participation &amp; ratification of selections</a:t>
                      </a:r>
                      <a:endParaRPr lang="en-NZ" dirty="0"/>
                    </a:p>
                  </a:txBody>
                  <a:tcPr/>
                </a:tc>
                <a:tc>
                  <a:txBody>
                    <a:bodyPr/>
                    <a:lstStyle/>
                    <a:p>
                      <a:pPr algn="r"/>
                      <a:r>
                        <a:rPr lang="en-GB" dirty="0"/>
                        <a:t>1 May</a:t>
                      </a:r>
                      <a:endParaRPr lang="en-NZ" dirty="0"/>
                    </a:p>
                  </a:txBody>
                  <a:tcPr/>
                </a:tc>
                <a:extLst>
                  <a:ext uri="{0D108BD9-81ED-4DB2-BD59-A6C34878D82A}">
                    <a16:rowId xmlns:a16="http://schemas.microsoft.com/office/drawing/2014/main" val="3032956113"/>
                  </a:ext>
                </a:extLst>
              </a:tr>
              <a:tr h="373396">
                <a:tc>
                  <a:txBody>
                    <a:bodyPr/>
                    <a:lstStyle/>
                    <a:p>
                      <a:r>
                        <a:rPr lang="en-GB" dirty="0"/>
                        <a:t>Athletes advised of tour status &amp; selection decisions (including reserves)</a:t>
                      </a:r>
                      <a:endParaRPr lang="en-NZ" dirty="0"/>
                    </a:p>
                  </a:txBody>
                  <a:tcPr/>
                </a:tc>
                <a:tc>
                  <a:txBody>
                    <a:bodyPr/>
                    <a:lstStyle/>
                    <a:p>
                      <a:pPr algn="r"/>
                      <a:r>
                        <a:rPr lang="en-GB" dirty="0"/>
                        <a:t>Early May 2022</a:t>
                      </a:r>
                      <a:endParaRPr lang="en-NZ" dirty="0"/>
                    </a:p>
                  </a:txBody>
                  <a:tcPr/>
                </a:tc>
                <a:extLst>
                  <a:ext uri="{0D108BD9-81ED-4DB2-BD59-A6C34878D82A}">
                    <a16:rowId xmlns:a16="http://schemas.microsoft.com/office/drawing/2014/main" val="2084146997"/>
                  </a:ext>
                </a:extLst>
              </a:tr>
              <a:tr h="435629">
                <a:tc>
                  <a:txBody>
                    <a:bodyPr/>
                    <a:lstStyle/>
                    <a:p>
                      <a:r>
                        <a:rPr lang="en-GB" dirty="0"/>
                        <a:t>Athlete acceptance, participation agreement &amp; payment of fees</a:t>
                      </a:r>
                      <a:endParaRPr lang="en-NZ" dirty="0"/>
                    </a:p>
                  </a:txBody>
                  <a:tcPr/>
                </a:tc>
                <a:tc>
                  <a:txBody>
                    <a:bodyPr/>
                    <a:lstStyle/>
                    <a:p>
                      <a:pPr algn="r"/>
                      <a:r>
                        <a:rPr lang="en-GB" dirty="0"/>
                        <a:t>18 May 2022</a:t>
                      </a:r>
                      <a:endParaRPr lang="en-NZ" dirty="0"/>
                    </a:p>
                  </a:txBody>
                  <a:tcPr/>
                </a:tc>
                <a:extLst>
                  <a:ext uri="{0D108BD9-81ED-4DB2-BD59-A6C34878D82A}">
                    <a16:rowId xmlns:a16="http://schemas.microsoft.com/office/drawing/2014/main" val="3108611103"/>
                  </a:ext>
                </a:extLst>
              </a:tr>
              <a:tr h="373396">
                <a:tc>
                  <a:txBody>
                    <a:bodyPr/>
                    <a:lstStyle/>
                    <a:p>
                      <a:r>
                        <a:rPr lang="en-GB" dirty="0"/>
                        <a:t>Management &amp; coaching appointments for tour phase confirmed</a:t>
                      </a:r>
                      <a:endParaRPr lang="en-NZ" dirty="0"/>
                    </a:p>
                  </a:txBody>
                  <a:tcPr/>
                </a:tc>
                <a:tc>
                  <a:txBody>
                    <a:bodyPr/>
                    <a:lstStyle/>
                    <a:p>
                      <a:pPr algn="r"/>
                      <a:r>
                        <a:rPr lang="en-GB" dirty="0"/>
                        <a:t>20 May  2022</a:t>
                      </a:r>
                      <a:endParaRPr lang="en-NZ" dirty="0"/>
                    </a:p>
                  </a:txBody>
                  <a:tcPr/>
                </a:tc>
                <a:extLst>
                  <a:ext uri="{0D108BD9-81ED-4DB2-BD59-A6C34878D82A}">
                    <a16:rowId xmlns:a16="http://schemas.microsoft.com/office/drawing/2014/main" val="1122794082"/>
                  </a:ext>
                </a:extLst>
              </a:tr>
            </a:tbl>
          </a:graphicData>
        </a:graphic>
      </p:graphicFrame>
    </p:spTree>
    <p:extLst>
      <p:ext uri="{BB962C8B-B14F-4D97-AF65-F5344CB8AC3E}">
        <p14:creationId xmlns:p14="http://schemas.microsoft.com/office/powerpoint/2010/main" val="746741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AB91A-84ED-47E2-805F-F66F07935CB9}"/>
              </a:ext>
            </a:extLst>
          </p:cNvPr>
          <p:cNvSpPr>
            <a:spLocks noGrp="1"/>
          </p:cNvSpPr>
          <p:nvPr>
            <p:ph type="title"/>
          </p:nvPr>
        </p:nvSpPr>
        <p:spPr>
          <a:xfrm>
            <a:off x="838198" y="97038"/>
            <a:ext cx="10515600" cy="398273"/>
          </a:xfrm>
        </p:spPr>
        <p:txBody>
          <a:bodyPr>
            <a:normAutofit/>
          </a:bodyPr>
          <a:lstStyle/>
          <a:p>
            <a:pPr algn="r"/>
            <a:r>
              <a:rPr lang="en-NZ" sz="1800" dirty="0"/>
              <a:t>Appendix A</a:t>
            </a:r>
          </a:p>
        </p:txBody>
      </p:sp>
      <p:graphicFrame>
        <p:nvGraphicFramePr>
          <p:cNvPr id="4" name="Table 4">
            <a:extLst>
              <a:ext uri="{FF2B5EF4-FFF2-40B4-BE49-F238E27FC236}">
                <a16:creationId xmlns:a16="http://schemas.microsoft.com/office/drawing/2014/main" id="{C277E7FA-14A7-4527-8582-84761DC92A3A}"/>
              </a:ext>
            </a:extLst>
          </p:cNvPr>
          <p:cNvGraphicFramePr>
            <a:graphicFrameLocks noGrp="1"/>
          </p:cNvGraphicFramePr>
          <p:nvPr>
            <p:ph idx="1"/>
            <p:extLst>
              <p:ext uri="{D42A27DB-BD31-4B8C-83A1-F6EECF244321}">
                <p14:modId xmlns:p14="http://schemas.microsoft.com/office/powerpoint/2010/main" val="1405803017"/>
              </p:ext>
            </p:extLst>
          </p:nvPr>
        </p:nvGraphicFramePr>
        <p:xfrm>
          <a:off x="153094" y="390642"/>
          <a:ext cx="11885803" cy="6370320"/>
        </p:xfrm>
        <a:graphic>
          <a:graphicData uri="http://schemas.openxmlformats.org/drawingml/2006/table">
            <a:tbl>
              <a:tblPr firstRow="1" bandRow="1">
                <a:tableStyleId>{5C22544A-7EE6-4342-B048-85BDC9FD1C3A}</a:tableStyleId>
              </a:tblPr>
              <a:tblGrid>
                <a:gridCol w="1325460">
                  <a:extLst>
                    <a:ext uri="{9D8B030D-6E8A-4147-A177-3AD203B41FA5}">
                      <a16:colId xmlns:a16="http://schemas.microsoft.com/office/drawing/2014/main" val="1418871037"/>
                    </a:ext>
                  </a:extLst>
                </a:gridCol>
                <a:gridCol w="922789">
                  <a:extLst>
                    <a:ext uri="{9D8B030D-6E8A-4147-A177-3AD203B41FA5}">
                      <a16:colId xmlns:a16="http://schemas.microsoft.com/office/drawing/2014/main" val="220491212"/>
                    </a:ext>
                  </a:extLst>
                </a:gridCol>
                <a:gridCol w="975978">
                  <a:extLst>
                    <a:ext uri="{9D8B030D-6E8A-4147-A177-3AD203B41FA5}">
                      <a16:colId xmlns:a16="http://schemas.microsoft.com/office/drawing/2014/main" val="1107267870"/>
                    </a:ext>
                  </a:extLst>
                </a:gridCol>
                <a:gridCol w="1219846">
                  <a:extLst>
                    <a:ext uri="{9D8B030D-6E8A-4147-A177-3AD203B41FA5}">
                      <a16:colId xmlns:a16="http://schemas.microsoft.com/office/drawing/2014/main" val="525937805"/>
                    </a:ext>
                  </a:extLst>
                </a:gridCol>
                <a:gridCol w="1384181">
                  <a:extLst>
                    <a:ext uri="{9D8B030D-6E8A-4147-A177-3AD203B41FA5}">
                      <a16:colId xmlns:a16="http://schemas.microsoft.com/office/drawing/2014/main" val="438325918"/>
                    </a:ext>
                  </a:extLst>
                </a:gridCol>
                <a:gridCol w="1017162">
                  <a:extLst>
                    <a:ext uri="{9D8B030D-6E8A-4147-A177-3AD203B41FA5}">
                      <a16:colId xmlns:a16="http://schemas.microsoft.com/office/drawing/2014/main" val="3153184625"/>
                    </a:ext>
                  </a:extLst>
                </a:gridCol>
                <a:gridCol w="1510019">
                  <a:extLst>
                    <a:ext uri="{9D8B030D-6E8A-4147-A177-3AD203B41FA5}">
                      <a16:colId xmlns:a16="http://schemas.microsoft.com/office/drawing/2014/main" val="543658194"/>
                    </a:ext>
                  </a:extLst>
                </a:gridCol>
                <a:gridCol w="1011793">
                  <a:extLst>
                    <a:ext uri="{9D8B030D-6E8A-4147-A177-3AD203B41FA5}">
                      <a16:colId xmlns:a16="http://schemas.microsoft.com/office/drawing/2014/main" val="1478333128"/>
                    </a:ext>
                  </a:extLst>
                </a:gridCol>
                <a:gridCol w="933329">
                  <a:extLst>
                    <a:ext uri="{9D8B030D-6E8A-4147-A177-3AD203B41FA5}">
                      <a16:colId xmlns:a16="http://schemas.microsoft.com/office/drawing/2014/main" val="4238213122"/>
                    </a:ext>
                  </a:extLst>
                </a:gridCol>
                <a:gridCol w="1585246">
                  <a:extLst>
                    <a:ext uri="{9D8B030D-6E8A-4147-A177-3AD203B41FA5}">
                      <a16:colId xmlns:a16="http://schemas.microsoft.com/office/drawing/2014/main" val="4213103793"/>
                    </a:ext>
                  </a:extLst>
                </a:gridCol>
              </a:tblGrid>
              <a:tr h="370840">
                <a:tc>
                  <a:txBody>
                    <a:bodyPr/>
                    <a:lstStyle/>
                    <a:p>
                      <a:pPr algn="ctr"/>
                      <a:r>
                        <a:rPr lang="en-NZ" sz="1200" dirty="0"/>
                        <a:t>Participants</a:t>
                      </a:r>
                    </a:p>
                  </a:txBody>
                  <a:tcPr/>
                </a:tc>
                <a:tc>
                  <a:txBody>
                    <a:bodyPr/>
                    <a:lstStyle/>
                    <a:p>
                      <a:pPr algn="ctr"/>
                      <a:r>
                        <a:rPr lang="en-NZ" sz="1200" dirty="0"/>
                        <a:t>Selection</a:t>
                      </a:r>
                    </a:p>
                    <a:p>
                      <a:pPr algn="ctr"/>
                      <a:r>
                        <a:rPr lang="en-NZ" sz="900" dirty="0"/>
                        <a:t>(Ind. &amp; Team)</a:t>
                      </a:r>
                    </a:p>
                  </a:txBody>
                  <a:tcPr/>
                </a:tc>
                <a:tc>
                  <a:txBody>
                    <a:bodyPr/>
                    <a:lstStyle/>
                    <a:p>
                      <a:pPr algn="ctr"/>
                      <a:r>
                        <a:rPr lang="en-NZ" sz="1200" dirty="0"/>
                        <a:t>FIE License &amp; Entries</a:t>
                      </a:r>
                    </a:p>
                  </a:txBody>
                  <a:tcPr/>
                </a:tc>
                <a:tc>
                  <a:txBody>
                    <a:bodyPr/>
                    <a:lstStyle/>
                    <a:p>
                      <a:pPr algn="ctr"/>
                      <a:r>
                        <a:rPr lang="en-NZ" sz="1200" dirty="0"/>
                        <a:t>Flights</a:t>
                      </a:r>
                    </a:p>
                  </a:txBody>
                  <a:tcPr/>
                </a:tc>
                <a:tc>
                  <a:txBody>
                    <a:bodyPr/>
                    <a:lstStyle/>
                    <a:p>
                      <a:pPr algn="ctr"/>
                      <a:r>
                        <a:rPr lang="en-NZ" sz="1200" dirty="0"/>
                        <a:t>Designated Team Accommodation</a:t>
                      </a:r>
                    </a:p>
                  </a:txBody>
                  <a:tcPr/>
                </a:tc>
                <a:tc>
                  <a:txBody>
                    <a:bodyPr/>
                    <a:lstStyle/>
                    <a:p>
                      <a:pPr algn="ctr"/>
                      <a:r>
                        <a:rPr lang="en-NZ" sz="1200" dirty="0"/>
                        <a:t>Uniforms</a:t>
                      </a:r>
                    </a:p>
                    <a:p>
                      <a:pPr algn="ctr"/>
                      <a:r>
                        <a:rPr lang="en-NZ" sz="800" dirty="0"/>
                        <a:t>(Tracksuit/ T-shirt)</a:t>
                      </a:r>
                    </a:p>
                  </a:txBody>
                  <a:tcPr/>
                </a:tc>
                <a:tc>
                  <a:txBody>
                    <a:bodyPr/>
                    <a:lstStyle/>
                    <a:p>
                      <a:pPr algn="ctr"/>
                      <a:r>
                        <a:rPr lang="en-NZ" sz="1200" dirty="0"/>
                        <a:t>FeNZ requirements</a:t>
                      </a:r>
                    </a:p>
                  </a:txBody>
                  <a:tcPr/>
                </a:tc>
                <a:tc>
                  <a:txBody>
                    <a:bodyPr/>
                    <a:lstStyle/>
                    <a:p>
                      <a:pPr algn="ctr"/>
                      <a:r>
                        <a:rPr lang="en-NZ" sz="1200" dirty="0"/>
                        <a:t>CFC/Host Country Req.</a:t>
                      </a:r>
                    </a:p>
                  </a:txBody>
                  <a:tcPr/>
                </a:tc>
                <a:tc>
                  <a:txBody>
                    <a:bodyPr/>
                    <a:lstStyle/>
                    <a:p>
                      <a:pPr algn="ctr"/>
                      <a:r>
                        <a:rPr lang="en-NZ" sz="1200" dirty="0"/>
                        <a:t>NZ Govt Req </a:t>
                      </a:r>
                      <a:r>
                        <a:rPr lang="en-NZ" sz="800" dirty="0"/>
                        <a:t>(eg. MIQ)</a:t>
                      </a:r>
                    </a:p>
                  </a:txBody>
                  <a:tcPr/>
                </a:tc>
                <a:tc>
                  <a:txBody>
                    <a:bodyPr/>
                    <a:lstStyle/>
                    <a:p>
                      <a:pPr algn="ctr"/>
                      <a:r>
                        <a:rPr lang="en-NZ" sz="1200" dirty="0"/>
                        <a:t>Comment</a:t>
                      </a:r>
                    </a:p>
                  </a:txBody>
                  <a:tcPr/>
                </a:tc>
                <a:extLst>
                  <a:ext uri="{0D108BD9-81ED-4DB2-BD59-A6C34878D82A}">
                    <a16:rowId xmlns:a16="http://schemas.microsoft.com/office/drawing/2014/main" val="1237312294"/>
                  </a:ext>
                </a:extLst>
              </a:tr>
              <a:tr h="741680">
                <a:tc>
                  <a:txBody>
                    <a:bodyPr/>
                    <a:lstStyle/>
                    <a:p>
                      <a:r>
                        <a:rPr lang="en-NZ" sz="1200" b="1" dirty="0"/>
                        <a:t>Cadets &amp; Jnrs</a:t>
                      </a:r>
                    </a:p>
                  </a:txBody>
                  <a:tcPr/>
                </a:tc>
                <a:tc>
                  <a:txBody>
                    <a:bodyPr/>
                    <a:lstStyle/>
                    <a:p>
                      <a:r>
                        <a:rPr lang="en-NZ" sz="1000" dirty="0"/>
                        <a:t>Yes</a:t>
                      </a:r>
                    </a:p>
                  </a:txBody>
                  <a:tcPr/>
                </a:tc>
                <a:tc>
                  <a:txBody>
                    <a:bodyPr/>
                    <a:lstStyle/>
                    <a:p>
                      <a:r>
                        <a:rPr lang="en-NZ" sz="1000" dirty="0"/>
                        <a:t>Yes – via FeNZ</a:t>
                      </a:r>
                    </a:p>
                  </a:txBody>
                  <a:tcPr/>
                </a:tc>
                <a:tc>
                  <a:txBody>
                    <a:bodyPr/>
                    <a:lstStyle/>
                    <a:p>
                      <a:r>
                        <a:rPr lang="en-NZ" sz="1000" dirty="0"/>
                        <a:t>Book own flights  inform FeNZ</a:t>
                      </a:r>
                    </a:p>
                  </a:txBody>
                  <a:tcPr/>
                </a:tc>
                <a:tc>
                  <a:txBody>
                    <a:bodyPr/>
                    <a:lstStyle/>
                    <a:p>
                      <a:r>
                        <a:rPr lang="en-NZ" sz="1000" dirty="0"/>
                        <a:t>Required </a:t>
                      </a:r>
                    </a:p>
                    <a:p>
                      <a:r>
                        <a:rPr lang="en-NZ" sz="1000" dirty="0"/>
                        <a:t>(booked via FeNZ)</a:t>
                      </a:r>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Accompanied/ under care of designated adult (U 18s)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Tour Levy</a:t>
                      </a:r>
                    </a:p>
                  </a:txBody>
                  <a:tcPr/>
                </a:tc>
                <a:tc>
                  <a:txBody>
                    <a:bodyPr/>
                    <a:lstStyle/>
                    <a:p>
                      <a:r>
                        <a:rPr lang="en-NZ" sz="1000" dirty="0"/>
                        <a:t>Yes – as required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All U18 year olds to be accompanied by parent/ designated adult responsible for welfare pre and post competition period. </a:t>
                      </a:r>
                    </a:p>
                    <a:p>
                      <a:r>
                        <a:rPr lang="en-NZ" sz="800" dirty="0"/>
                        <a:t>Assume athletes at team accom min. 2 days before first event</a:t>
                      </a:r>
                    </a:p>
                  </a:txBody>
                  <a:tcPr/>
                </a:tc>
                <a:extLst>
                  <a:ext uri="{0D108BD9-81ED-4DB2-BD59-A6C34878D82A}">
                    <a16:rowId xmlns:a16="http://schemas.microsoft.com/office/drawing/2014/main" val="2813458844"/>
                  </a:ext>
                </a:extLst>
              </a:tr>
              <a:tr h="370840">
                <a:tc>
                  <a:txBody>
                    <a:bodyPr/>
                    <a:lstStyle/>
                    <a:p>
                      <a:r>
                        <a:rPr lang="en-NZ" sz="1200" b="1" dirty="0"/>
                        <a:t>Seniors</a:t>
                      </a:r>
                    </a:p>
                  </a:txBody>
                  <a:tcPr/>
                </a:tc>
                <a:tc>
                  <a:txBody>
                    <a:bodyPr/>
                    <a:lstStyle/>
                    <a:p>
                      <a:r>
                        <a:rPr lang="en-NZ" sz="1000" dirty="0"/>
                        <a:t>Yes</a:t>
                      </a:r>
                    </a:p>
                  </a:txBody>
                  <a:tcPr/>
                </a:tc>
                <a:tc>
                  <a:txBody>
                    <a:bodyPr/>
                    <a:lstStyle/>
                    <a:p>
                      <a:r>
                        <a:rPr lang="en-NZ" sz="1000" dirty="0"/>
                        <a:t>Yes – via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inform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Required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 for team accommodation)</a:t>
                      </a:r>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Tour Levy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Assume athletes at team accommodation min. 2 days before first event</a:t>
                      </a:r>
                    </a:p>
                  </a:txBody>
                  <a:tcPr/>
                </a:tc>
                <a:extLst>
                  <a:ext uri="{0D108BD9-81ED-4DB2-BD59-A6C34878D82A}">
                    <a16:rowId xmlns:a16="http://schemas.microsoft.com/office/drawing/2014/main" val="2872075738"/>
                  </a:ext>
                </a:extLst>
              </a:tr>
              <a:tr h="370840">
                <a:tc>
                  <a:txBody>
                    <a:bodyPr/>
                    <a:lstStyle/>
                    <a:p>
                      <a:r>
                        <a:rPr lang="en-NZ" sz="1200" b="1" dirty="0"/>
                        <a:t>Veterans</a:t>
                      </a:r>
                    </a:p>
                  </a:txBody>
                  <a:tcPr/>
                </a:tc>
                <a:tc>
                  <a:txBody>
                    <a:bodyPr/>
                    <a:lstStyle/>
                    <a:p>
                      <a:r>
                        <a:rPr lang="en-NZ" sz="1000" dirty="0"/>
                        <a:t>Team only</a:t>
                      </a:r>
                    </a:p>
                  </a:txBody>
                  <a:tcPr/>
                </a:tc>
                <a:tc>
                  <a:txBody>
                    <a:bodyPr/>
                    <a:lstStyle/>
                    <a:p>
                      <a:r>
                        <a:rPr lang="en-NZ" sz="1000" dirty="0"/>
                        <a:t>Yes : Direct entries with CFFC. Team entries via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inform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Preferred</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 for team accommodation)</a:t>
                      </a:r>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Tour Levy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Assume athletes at team accomodation min 2 days before first event</a:t>
                      </a:r>
                    </a:p>
                  </a:txBody>
                  <a:tcPr/>
                </a:tc>
                <a:extLst>
                  <a:ext uri="{0D108BD9-81ED-4DB2-BD59-A6C34878D82A}">
                    <a16:rowId xmlns:a16="http://schemas.microsoft.com/office/drawing/2014/main" val="3452329619"/>
                  </a:ext>
                </a:extLst>
              </a:tr>
              <a:tr h="139856">
                <a:tc>
                  <a:txBody>
                    <a:bodyPr/>
                    <a:lstStyle/>
                    <a:p>
                      <a:r>
                        <a:rPr lang="en-NZ" sz="1200" b="1" dirty="0"/>
                        <a:t>Team Manager</a:t>
                      </a:r>
                    </a:p>
                  </a:txBody>
                  <a:tcPr/>
                </a:tc>
                <a:tc>
                  <a:txBody>
                    <a:bodyPr/>
                    <a:lstStyle/>
                    <a:p>
                      <a:r>
                        <a:rPr lang="en-NZ" sz="1000" dirty="0"/>
                        <a:t>To be appointed by FeNZ</a:t>
                      </a:r>
                    </a:p>
                  </a:txBody>
                  <a:tcPr/>
                </a:tc>
                <a:tc>
                  <a:txBody>
                    <a:bodyPr/>
                    <a:lstStyle/>
                    <a:p>
                      <a:r>
                        <a:rPr lang="en-NZ" sz="10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with FeNZ agreement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Required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a:t>
                      </a:r>
                    </a:p>
                    <a:p>
                      <a:endParaRPr lang="en-NZ" sz="1000" dirty="0"/>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Coach Code of Conduct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txBody>
                  <a:tcPr/>
                </a:tc>
                <a:tc>
                  <a:txBody>
                    <a:bodyPr/>
                    <a:lstStyle/>
                    <a:p>
                      <a:r>
                        <a:rPr lang="en-NZ" sz="800" dirty="0"/>
                        <a:t>May need to assist with coaching depending on size of tour party. Assumes coverage of Vet &amp; Senior team mgt responsibilities.</a:t>
                      </a:r>
                    </a:p>
                  </a:txBody>
                  <a:tcPr/>
                </a:tc>
                <a:extLst>
                  <a:ext uri="{0D108BD9-81ED-4DB2-BD59-A6C34878D82A}">
                    <a16:rowId xmlns:a16="http://schemas.microsoft.com/office/drawing/2014/main" val="2776355849"/>
                  </a:ext>
                </a:extLst>
              </a:tr>
              <a:tr h="370840">
                <a:tc>
                  <a:txBody>
                    <a:bodyPr/>
                    <a:lstStyle/>
                    <a:p>
                      <a:r>
                        <a:rPr lang="en-NZ" sz="1200" b="1" dirty="0"/>
                        <a:t>Manager (Cadets &amp; Jnrs)*</a:t>
                      </a:r>
                    </a:p>
                    <a:p>
                      <a:r>
                        <a:rPr lang="en-NZ" sz="800" b="0" dirty="0"/>
                        <a:t>*If numbers require</a:t>
                      </a:r>
                    </a:p>
                  </a:txBody>
                  <a:tcPr/>
                </a:tc>
                <a:tc>
                  <a:txBody>
                    <a:bodyPr/>
                    <a:lstStyle/>
                    <a:p>
                      <a:r>
                        <a:rPr lang="en-NZ" sz="1000" dirty="0"/>
                        <a:t>To be appointed by FeNZ (if req)</a:t>
                      </a:r>
                    </a:p>
                  </a:txBody>
                  <a:tcPr/>
                </a:tc>
                <a:tc>
                  <a:txBody>
                    <a:bodyPr/>
                    <a:lstStyle/>
                    <a:p>
                      <a:r>
                        <a:rPr lang="en-NZ" sz="10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with FeNZ agreement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Required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a:t>
                      </a:r>
                    </a:p>
                    <a:p>
                      <a:endParaRPr lang="en-NZ" sz="1000" dirty="0"/>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indent="-171450">
                        <a:buFont typeface="Arial" panose="020B0604020202020204" pitchFamily="34" charset="0"/>
                        <a:buChar char="•"/>
                      </a:pPr>
                      <a:r>
                        <a:rPr lang="en-NZ" sz="800" dirty="0"/>
                        <a:t>Code of Conduct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Focus on Cadet/Jnr team mgt, but may deputise for DdM.</a:t>
                      </a:r>
                    </a:p>
                    <a:p>
                      <a:r>
                        <a:rPr lang="en-NZ" sz="800" dirty="0"/>
                        <a:t>May be accompanying parent. </a:t>
                      </a:r>
                    </a:p>
                  </a:txBody>
                  <a:tcPr/>
                </a:tc>
                <a:extLst>
                  <a:ext uri="{0D108BD9-81ED-4DB2-BD59-A6C34878D82A}">
                    <a16:rowId xmlns:a16="http://schemas.microsoft.com/office/drawing/2014/main" val="1583374368"/>
                  </a:ext>
                </a:extLst>
              </a:tr>
              <a:tr h="370840">
                <a:tc>
                  <a:txBody>
                    <a:bodyPr/>
                    <a:lstStyle/>
                    <a:p>
                      <a:r>
                        <a:rPr lang="en-NZ" sz="1200" b="1" dirty="0"/>
                        <a:t>Team Coaches</a:t>
                      </a:r>
                    </a:p>
                  </a:txBody>
                  <a:tcPr/>
                </a:tc>
                <a:tc>
                  <a:txBody>
                    <a:bodyPr/>
                    <a:lstStyle/>
                    <a:p>
                      <a:r>
                        <a:rPr lang="en-NZ" sz="1000" dirty="0"/>
                        <a:t>To be appointed by FeNZ</a:t>
                      </a:r>
                    </a:p>
                  </a:txBody>
                  <a:tcPr/>
                </a:tc>
                <a:tc>
                  <a:txBody>
                    <a:bodyPr/>
                    <a:lstStyle/>
                    <a:p>
                      <a:r>
                        <a:rPr lang="en-NZ" sz="10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with FeNZ agreement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Required</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 (booked via FeNZ)</a:t>
                      </a:r>
                    </a:p>
                    <a:p>
                      <a:endParaRPr lang="en-NZ" sz="1000" dirty="0"/>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Coach Code of Conduct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Number dependant on size of team.  Need to cover all weapons. </a:t>
                      </a:r>
                    </a:p>
                  </a:txBody>
                  <a:tcPr/>
                </a:tc>
                <a:extLst>
                  <a:ext uri="{0D108BD9-81ED-4DB2-BD59-A6C34878D82A}">
                    <a16:rowId xmlns:a16="http://schemas.microsoft.com/office/drawing/2014/main" val="1128214460"/>
                  </a:ext>
                </a:extLst>
              </a:tr>
              <a:tr h="228647">
                <a:tc>
                  <a:txBody>
                    <a:bodyPr/>
                    <a:lstStyle/>
                    <a:p>
                      <a:r>
                        <a:rPr lang="en-NZ" sz="1200" b="1" dirty="0"/>
                        <a:t>Personal Coaches</a:t>
                      </a:r>
                    </a:p>
                  </a:txBody>
                  <a:tcPr/>
                </a:tc>
                <a:tc>
                  <a:txBody>
                    <a:bodyPr/>
                    <a:lstStyle/>
                    <a:p>
                      <a:r>
                        <a:rPr lang="en-NZ" sz="800" dirty="0"/>
                        <a:t>N/a. But FeNZ NZ Squad Coaching Policy applies.</a:t>
                      </a:r>
                      <a:br>
                        <a:rPr lang="en-NZ" sz="800" dirty="0"/>
                      </a:br>
                      <a:r>
                        <a:rPr lang="en-NZ" sz="800" dirty="0"/>
                        <a:t>Written consent from FeNZ to join team required</a:t>
                      </a:r>
                    </a:p>
                  </a:txBody>
                  <a:tcPr/>
                </a:tc>
                <a:tc>
                  <a:txBody>
                    <a:bodyPr/>
                    <a:lstStyle/>
                    <a:p>
                      <a:r>
                        <a:rPr lang="en-NZ" sz="10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Calibri" panose="020F0502020204030204"/>
                          <a:ea typeface="+mn-ea"/>
                          <a:cs typeface="+mn-cs"/>
                        </a:rPr>
                        <a:t>Book own flights inform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Preferred</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 if team accommodation option requested)</a:t>
                      </a:r>
                    </a:p>
                    <a:p>
                      <a:endParaRPr lang="en-NZ" sz="1000" dirty="0"/>
                    </a:p>
                  </a:txBody>
                  <a:tcPr/>
                </a:tc>
                <a:tc>
                  <a:txBody>
                    <a:bodyPr/>
                    <a:lstStyle/>
                    <a:p>
                      <a:r>
                        <a:rPr lang="en-NZ" sz="1000" dirty="0"/>
                        <a:t>Yes</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Participation agreement &amp; personal information sheet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800" dirty="0"/>
                        <a:t>Coach Code of Conduct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p>
                      <a:endParaRPr lang="en-NZ" sz="1000" dirty="0"/>
                    </a:p>
                  </a:txBody>
                  <a:tcPr/>
                </a:tc>
                <a:tc>
                  <a:txBody>
                    <a:bodyPr/>
                    <a:lstStyle/>
                    <a:p>
                      <a:r>
                        <a:rPr lang="en-NZ" sz="800" dirty="0"/>
                        <a:t>Costs to be met by personal coaches’ athletes who must still contribute to wider team mgt and coach costs through the athlete tour levy</a:t>
                      </a:r>
                    </a:p>
                  </a:txBody>
                  <a:tcPr/>
                </a:tc>
                <a:extLst>
                  <a:ext uri="{0D108BD9-81ED-4DB2-BD59-A6C34878D82A}">
                    <a16:rowId xmlns:a16="http://schemas.microsoft.com/office/drawing/2014/main" val="3785366543"/>
                  </a:ext>
                </a:extLst>
              </a:tr>
              <a:tr h="289560">
                <a:tc>
                  <a:txBody>
                    <a:bodyPr/>
                    <a:lstStyle/>
                    <a:p>
                      <a:r>
                        <a:rPr lang="en-NZ" sz="1200" b="1" dirty="0"/>
                        <a:t>Accompanying Parents</a:t>
                      </a:r>
                    </a:p>
                  </a:txBody>
                  <a:tcPr/>
                </a:tc>
                <a:tc>
                  <a:txBody>
                    <a:bodyPr/>
                    <a:lstStyle/>
                    <a:p>
                      <a:r>
                        <a:rPr lang="en-NZ" sz="1000" dirty="0"/>
                        <a:t>N/a. </a:t>
                      </a:r>
                    </a:p>
                  </a:txBody>
                  <a:tcPr/>
                </a:tc>
                <a:tc>
                  <a:txBody>
                    <a:bodyPr/>
                    <a:lstStyle/>
                    <a:p>
                      <a:r>
                        <a:rPr lang="en-NZ" sz="10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000" b="0" i="0" u="none" strike="noStrike" kern="1200" cap="none" spc="0" normalizeH="0" baseline="0" noProof="0" dirty="0">
                          <a:ln>
                            <a:noFill/>
                          </a:ln>
                          <a:solidFill>
                            <a:prstClr val="black"/>
                          </a:solidFill>
                          <a:effectLst/>
                          <a:uLnTx/>
                          <a:uFillTx/>
                          <a:latin typeface="+mn-lt"/>
                          <a:ea typeface="+mn-ea"/>
                          <a:cs typeface="+mn-cs"/>
                        </a:rPr>
                        <a:t>Book own flights inform FeNZ</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Available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800" dirty="0"/>
                        <a:t>booked via FeNZ if team accommodation requested</a:t>
                      </a:r>
                    </a:p>
                  </a:txBody>
                  <a:tcPr/>
                </a:tc>
                <a:tc>
                  <a:txBody>
                    <a:bodyPr/>
                    <a:lstStyle/>
                    <a:p>
                      <a:r>
                        <a:rPr lang="en-NZ" sz="1000" dirty="0"/>
                        <a:t>N/a</a:t>
                      </a:r>
                    </a:p>
                  </a:txBody>
                  <a:tcPr/>
                </a:tc>
                <a:tc>
                  <a:txBody>
                    <a:bodyPr/>
                    <a:lstStyle/>
                    <a:p>
                      <a:pPr marL="171450" indent="-171450">
                        <a:buFont typeface="Arial" panose="020B0604020202020204" pitchFamily="34" charset="0"/>
                        <a:buChar char="•"/>
                      </a:pPr>
                      <a:r>
                        <a:rPr lang="en-NZ" sz="800" dirty="0"/>
                        <a:t>Vaccination</a:t>
                      </a:r>
                    </a:p>
                    <a:p>
                      <a:pPr marL="171450" indent="-171450">
                        <a:buFont typeface="Arial" panose="020B0604020202020204" pitchFamily="34" charset="0"/>
                        <a:buChar char="•"/>
                      </a:pPr>
                      <a:r>
                        <a:rPr lang="en-NZ" sz="800" dirty="0"/>
                        <a:t>Travel Insurance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000" dirty="0"/>
                        <a:t>Yes – as required</a:t>
                      </a:r>
                    </a:p>
                  </a:txBody>
                  <a:tcPr/>
                </a:tc>
                <a:tc>
                  <a:txBody>
                    <a:bodyPr/>
                    <a:lstStyle/>
                    <a:p>
                      <a:endParaRPr lang="en-NZ" sz="800" dirty="0"/>
                    </a:p>
                  </a:txBody>
                  <a:tcPr/>
                </a:tc>
                <a:extLst>
                  <a:ext uri="{0D108BD9-81ED-4DB2-BD59-A6C34878D82A}">
                    <a16:rowId xmlns:a16="http://schemas.microsoft.com/office/drawing/2014/main" val="3343005440"/>
                  </a:ext>
                </a:extLst>
              </a:tr>
            </a:tbl>
          </a:graphicData>
        </a:graphic>
      </p:graphicFrame>
      <p:sp>
        <p:nvSpPr>
          <p:cNvPr id="6" name="TextBox 5">
            <a:extLst>
              <a:ext uri="{FF2B5EF4-FFF2-40B4-BE49-F238E27FC236}">
                <a16:creationId xmlns:a16="http://schemas.microsoft.com/office/drawing/2014/main" id="{A2F1E5BD-CA1C-4074-B432-602BC79EF2F4}"/>
              </a:ext>
            </a:extLst>
          </p:cNvPr>
          <p:cNvSpPr txBox="1"/>
          <p:nvPr/>
        </p:nvSpPr>
        <p:spPr>
          <a:xfrm>
            <a:off x="2354504" y="59174"/>
            <a:ext cx="7482981" cy="369332"/>
          </a:xfrm>
          <a:prstGeom prst="rect">
            <a:avLst/>
          </a:prstGeom>
          <a:noFill/>
        </p:spPr>
        <p:txBody>
          <a:bodyPr wrap="square" rtlCol="0">
            <a:spAutoFit/>
          </a:bodyPr>
          <a:lstStyle/>
          <a:p>
            <a:r>
              <a:rPr lang="en-NZ" dirty="0"/>
              <a:t>Preliminary Overview of Tour Party Requirements</a:t>
            </a:r>
          </a:p>
        </p:txBody>
      </p:sp>
    </p:spTree>
    <p:extLst>
      <p:ext uri="{BB962C8B-B14F-4D97-AF65-F5344CB8AC3E}">
        <p14:creationId xmlns:p14="http://schemas.microsoft.com/office/powerpoint/2010/main" val="3270510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A20EF-A05C-46BE-B6D3-42A4689904B4}"/>
              </a:ext>
            </a:extLst>
          </p:cNvPr>
          <p:cNvSpPr>
            <a:spLocks noGrp="1"/>
          </p:cNvSpPr>
          <p:nvPr>
            <p:ph type="title"/>
          </p:nvPr>
        </p:nvSpPr>
        <p:spPr/>
        <p:txBody>
          <a:bodyPr>
            <a:normAutofit/>
          </a:bodyPr>
          <a:lstStyle/>
          <a:p>
            <a:r>
              <a:rPr lang="en-NZ" sz="3600" dirty="0"/>
              <a:t>Purpose</a:t>
            </a:r>
          </a:p>
        </p:txBody>
      </p:sp>
      <p:sp>
        <p:nvSpPr>
          <p:cNvPr id="3" name="Content Placeholder 2">
            <a:extLst>
              <a:ext uri="{FF2B5EF4-FFF2-40B4-BE49-F238E27FC236}">
                <a16:creationId xmlns:a16="http://schemas.microsoft.com/office/drawing/2014/main" id="{DCFF91E7-4BB2-405A-AAE7-F55A4A447DA1}"/>
              </a:ext>
            </a:extLst>
          </p:cNvPr>
          <p:cNvSpPr>
            <a:spLocks noGrp="1"/>
          </p:cNvSpPr>
          <p:nvPr>
            <p:ph idx="1"/>
          </p:nvPr>
        </p:nvSpPr>
        <p:spPr>
          <a:xfrm>
            <a:off x="922089" y="1557177"/>
            <a:ext cx="10515600" cy="4351338"/>
          </a:xfrm>
        </p:spPr>
        <p:txBody>
          <a:bodyPr>
            <a:normAutofit/>
          </a:bodyPr>
          <a:lstStyle/>
          <a:p>
            <a:r>
              <a:rPr lang="en-NZ" dirty="0"/>
              <a:t>To provide an update on the Board’s approach to participation in the 2022 Commonwealth Fencing Championships.</a:t>
            </a:r>
          </a:p>
          <a:p>
            <a:r>
              <a:rPr lang="en-NZ" dirty="0"/>
              <a:t>To facilitate an open question and answer session with you</a:t>
            </a:r>
          </a:p>
          <a:p>
            <a:pPr marL="0" indent="0">
              <a:buNone/>
            </a:pPr>
            <a:endParaRPr lang="en-NZ" dirty="0"/>
          </a:p>
        </p:txBody>
      </p:sp>
    </p:spTree>
    <p:extLst>
      <p:ext uri="{BB962C8B-B14F-4D97-AF65-F5344CB8AC3E}">
        <p14:creationId xmlns:p14="http://schemas.microsoft.com/office/powerpoint/2010/main" val="318633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49BF-AE9E-4FFC-A9DF-E5DAF5403FD5}"/>
              </a:ext>
            </a:extLst>
          </p:cNvPr>
          <p:cNvSpPr>
            <a:spLocks noGrp="1"/>
          </p:cNvSpPr>
          <p:nvPr>
            <p:ph type="title"/>
          </p:nvPr>
        </p:nvSpPr>
        <p:spPr>
          <a:xfrm>
            <a:off x="838200" y="365125"/>
            <a:ext cx="10515600" cy="968725"/>
          </a:xfrm>
        </p:spPr>
        <p:txBody>
          <a:bodyPr>
            <a:normAutofit/>
          </a:bodyPr>
          <a:lstStyle/>
          <a:p>
            <a:r>
              <a:rPr lang="en-NZ" sz="3600" dirty="0"/>
              <a:t>Background</a:t>
            </a:r>
          </a:p>
        </p:txBody>
      </p:sp>
      <p:sp>
        <p:nvSpPr>
          <p:cNvPr id="3" name="Content Placeholder 2">
            <a:extLst>
              <a:ext uri="{FF2B5EF4-FFF2-40B4-BE49-F238E27FC236}">
                <a16:creationId xmlns:a16="http://schemas.microsoft.com/office/drawing/2014/main" id="{485E4487-DCB3-4999-8A8B-4A2507E785CE}"/>
              </a:ext>
            </a:extLst>
          </p:cNvPr>
          <p:cNvSpPr>
            <a:spLocks noGrp="1"/>
          </p:cNvSpPr>
          <p:nvPr>
            <p:ph idx="1"/>
          </p:nvPr>
        </p:nvSpPr>
        <p:spPr>
          <a:xfrm>
            <a:off x="659934" y="1333850"/>
            <a:ext cx="11105804" cy="5289565"/>
          </a:xfrm>
        </p:spPr>
        <p:txBody>
          <a:bodyPr>
            <a:normAutofit/>
          </a:bodyPr>
          <a:lstStyle/>
          <a:p>
            <a:r>
              <a:rPr lang="en-NZ" sz="2000" dirty="0"/>
              <a:t>Last October the Fencing New Zealand (FeNZ) Board confirmed its approach to NZ’s participation in the  Commonwealth Fencing Championships which is scheduled to be held in London, 8-20 August 2022.</a:t>
            </a:r>
          </a:p>
          <a:p>
            <a:r>
              <a:rPr lang="en-NZ" sz="2000" dirty="0"/>
              <a:t>The inclusion of Cadet, Junior, Senior and Veteran events, together with the issues generated by COVID-19, create some unique challenges for FeNZ to address when planning for NZ participation. </a:t>
            </a:r>
          </a:p>
          <a:p>
            <a:r>
              <a:rPr lang="en-NZ" sz="2000" dirty="0"/>
              <a:t>At the heart of our approach is the duty of care the Board has for the health &amp; safety of our members.  </a:t>
            </a:r>
          </a:p>
          <a:p>
            <a:r>
              <a:rPr lang="en-NZ" sz="2000" dirty="0"/>
              <a:t>The Board’s commitment to sanctioning participation by a managed team is, therefore, contingent on:</a:t>
            </a:r>
          </a:p>
          <a:p>
            <a:pPr lvl="1"/>
            <a:r>
              <a:rPr lang="en-NZ" sz="1900" dirty="0"/>
              <a:t>An acceptable risk assessment</a:t>
            </a:r>
          </a:p>
          <a:p>
            <a:pPr lvl="1"/>
            <a:r>
              <a:rPr lang="en-NZ" sz="1900" dirty="0"/>
              <a:t>The adoption of appropriate tour risk management protocols</a:t>
            </a:r>
          </a:p>
          <a:p>
            <a:pPr lvl="1"/>
            <a:r>
              <a:rPr lang="en-NZ" sz="1900" dirty="0"/>
              <a:t>A clear understanding that while the Board can put in place measures to mitigate and manage risk it can not entirely eliminate it. Accordingly, if a decision is made to send a managed team, team members will need to make an informed decision to accept that risk. </a:t>
            </a:r>
          </a:p>
          <a:p>
            <a:r>
              <a:rPr lang="en-NZ" sz="2000" dirty="0"/>
              <a:t>While we are progressing arrangements to enable participation, the Board will make a final decision on whether or not to send a team in early May</a:t>
            </a:r>
            <a:r>
              <a:rPr lang="en-NZ" sz="2300" dirty="0"/>
              <a:t>. </a:t>
            </a:r>
          </a:p>
        </p:txBody>
      </p:sp>
    </p:spTree>
    <p:extLst>
      <p:ext uri="{BB962C8B-B14F-4D97-AF65-F5344CB8AC3E}">
        <p14:creationId xmlns:p14="http://schemas.microsoft.com/office/powerpoint/2010/main" val="3473903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49BF-AE9E-4FFC-A9DF-E5DAF5403FD5}"/>
              </a:ext>
            </a:extLst>
          </p:cNvPr>
          <p:cNvSpPr>
            <a:spLocks noGrp="1"/>
          </p:cNvSpPr>
          <p:nvPr>
            <p:ph type="title"/>
          </p:nvPr>
        </p:nvSpPr>
        <p:spPr>
          <a:xfrm>
            <a:off x="750904" y="354676"/>
            <a:ext cx="10515600" cy="681644"/>
          </a:xfrm>
        </p:spPr>
        <p:txBody>
          <a:bodyPr>
            <a:normAutofit/>
          </a:bodyPr>
          <a:lstStyle/>
          <a:p>
            <a:r>
              <a:rPr lang="en-NZ" sz="3600" dirty="0"/>
              <a:t>Progress to date</a:t>
            </a:r>
          </a:p>
        </p:txBody>
      </p:sp>
      <p:sp>
        <p:nvSpPr>
          <p:cNvPr id="3" name="Content Placeholder 2">
            <a:extLst>
              <a:ext uri="{FF2B5EF4-FFF2-40B4-BE49-F238E27FC236}">
                <a16:creationId xmlns:a16="http://schemas.microsoft.com/office/drawing/2014/main" id="{485E4487-DCB3-4999-8A8B-4A2507E785CE}"/>
              </a:ext>
            </a:extLst>
          </p:cNvPr>
          <p:cNvSpPr>
            <a:spLocks noGrp="1"/>
          </p:cNvSpPr>
          <p:nvPr>
            <p:ph idx="1"/>
          </p:nvPr>
        </p:nvSpPr>
        <p:spPr>
          <a:xfrm>
            <a:off x="251670" y="1124125"/>
            <a:ext cx="11514068" cy="5670958"/>
          </a:xfrm>
        </p:spPr>
        <p:txBody>
          <a:bodyPr>
            <a:normAutofit fontScale="92500" lnSpcReduction="10000"/>
          </a:bodyPr>
          <a:lstStyle/>
          <a:p>
            <a:r>
              <a:rPr lang="en-NZ" sz="2300" dirty="0"/>
              <a:t>Project Plan established to guide our approach </a:t>
            </a:r>
          </a:p>
          <a:p>
            <a:r>
              <a:rPr lang="en-NZ" sz="2300" dirty="0"/>
              <a:t>Board has committed $15,000 to support NZ team participation</a:t>
            </a:r>
          </a:p>
          <a:p>
            <a:r>
              <a:rPr lang="en-NZ" sz="2300" dirty="0"/>
              <a:t>Selection policy approved</a:t>
            </a:r>
          </a:p>
          <a:p>
            <a:r>
              <a:rPr lang="en-NZ" sz="2300" dirty="0"/>
              <a:t>2022 National competition &amp; training camp programme tailored to support selection and build up to Commonwealths </a:t>
            </a:r>
          </a:p>
          <a:p>
            <a:r>
              <a:rPr lang="en-NZ" sz="2300" dirty="0"/>
              <a:t>Athlete longlist &amp; training plans established</a:t>
            </a:r>
          </a:p>
          <a:p>
            <a:r>
              <a:rPr lang="en-NZ" sz="2300" dirty="0"/>
              <a:t>Appointment and compensation arrangements for team managers &amp; coaches agreed</a:t>
            </a:r>
          </a:p>
          <a:p>
            <a:r>
              <a:rPr lang="en-NZ" sz="2300" dirty="0"/>
              <a:t>Preliminary athlete cost estimates established</a:t>
            </a:r>
          </a:p>
          <a:p>
            <a:r>
              <a:rPr lang="en-NZ" sz="2300" dirty="0"/>
              <a:t>Call for applications for team management and coaching positions</a:t>
            </a:r>
          </a:p>
          <a:p>
            <a:r>
              <a:rPr lang="en-NZ" sz="2300" dirty="0"/>
              <a:t>Engagement with Commonwealth Fencing Federation and CFC2022 Organising Committee</a:t>
            </a:r>
            <a:endParaRPr lang="en-NZ" sz="1600" dirty="0"/>
          </a:p>
          <a:p>
            <a:r>
              <a:rPr lang="en-NZ" sz="2300" dirty="0"/>
              <a:t>Engagement with Sport NZ &amp; NZ Olympic Committee</a:t>
            </a:r>
          </a:p>
          <a:p>
            <a:r>
              <a:rPr lang="en-NZ" sz="2300" dirty="0"/>
              <a:t>Availability of suitable insurance cover being investigated</a:t>
            </a:r>
          </a:p>
          <a:p>
            <a:r>
              <a:rPr lang="en-NZ" sz="2300" dirty="0"/>
              <a:t>Preliminary planning for sponsorship/fundraising applications underway</a:t>
            </a:r>
          </a:p>
          <a:p>
            <a:pPr marL="0" indent="0">
              <a:buNone/>
            </a:pPr>
            <a:endParaRPr lang="en-NZ" sz="900" dirty="0"/>
          </a:p>
          <a:p>
            <a:pPr marL="0" indent="0">
              <a:buNone/>
            </a:pPr>
            <a:r>
              <a:rPr lang="en-NZ" sz="1900" i="1" dirty="0"/>
              <a:t>Key documents available on the FeNZ website: </a:t>
            </a:r>
            <a:r>
              <a:rPr lang="en-NZ" sz="1900" i="1" dirty="0">
                <a:hlinkClick r:id="rId2"/>
              </a:rPr>
              <a:t>https://www.fencing.org.nz/resources/documents/commonwealth-fencing-championships-2022-documents</a:t>
            </a:r>
            <a:endParaRPr lang="en-NZ" sz="1900" i="1" dirty="0"/>
          </a:p>
          <a:p>
            <a:pPr marL="0" indent="0">
              <a:buNone/>
            </a:pPr>
            <a:endParaRPr lang="en-NZ" sz="2100" dirty="0"/>
          </a:p>
          <a:p>
            <a:pPr marL="0" indent="0">
              <a:buNone/>
            </a:pPr>
            <a:endParaRPr lang="en-NZ" sz="2300" dirty="0"/>
          </a:p>
          <a:p>
            <a:endParaRPr lang="en-NZ" sz="2300" dirty="0"/>
          </a:p>
          <a:p>
            <a:endParaRPr lang="en-NZ" sz="2300" dirty="0"/>
          </a:p>
        </p:txBody>
      </p:sp>
    </p:spTree>
    <p:extLst>
      <p:ext uri="{BB962C8B-B14F-4D97-AF65-F5344CB8AC3E}">
        <p14:creationId xmlns:p14="http://schemas.microsoft.com/office/powerpoint/2010/main" val="1031597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505C4-C9B7-40E8-8BCD-E66E2C5F4EAD}"/>
              </a:ext>
            </a:extLst>
          </p:cNvPr>
          <p:cNvSpPr>
            <a:spLocks noGrp="1"/>
          </p:cNvSpPr>
          <p:nvPr>
            <p:ph type="title"/>
          </p:nvPr>
        </p:nvSpPr>
        <p:spPr>
          <a:xfrm>
            <a:off x="838200" y="133004"/>
            <a:ext cx="10515600" cy="498763"/>
          </a:xfrm>
        </p:spPr>
        <p:txBody>
          <a:bodyPr>
            <a:normAutofit fontScale="90000"/>
          </a:bodyPr>
          <a:lstStyle/>
          <a:p>
            <a:r>
              <a:rPr lang="en-NZ" sz="3600" dirty="0"/>
              <a:t>Risk Assessment</a:t>
            </a:r>
          </a:p>
        </p:txBody>
      </p:sp>
      <p:sp>
        <p:nvSpPr>
          <p:cNvPr id="3" name="Content Placeholder 2">
            <a:extLst>
              <a:ext uri="{FF2B5EF4-FFF2-40B4-BE49-F238E27FC236}">
                <a16:creationId xmlns:a16="http://schemas.microsoft.com/office/drawing/2014/main" id="{7D84F0E9-9D48-43BC-BA44-1AB8A4489AA1}"/>
              </a:ext>
            </a:extLst>
          </p:cNvPr>
          <p:cNvSpPr>
            <a:spLocks noGrp="1"/>
          </p:cNvSpPr>
          <p:nvPr>
            <p:ph idx="1"/>
          </p:nvPr>
        </p:nvSpPr>
        <p:spPr>
          <a:xfrm>
            <a:off x="838200" y="742604"/>
            <a:ext cx="10515600" cy="5982392"/>
          </a:xfrm>
        </p:spPr>
        <p:txBody>
          <a:bodyPr>
            <a:normAutofit fontScale="77500" lnSpcReduction="20000"/>
          </a:bodyPr>
          <a:lstStyle/>
          <a:p>
            <a:r>
              <a:rPr lang="en-NZ" sz="1900" dirty="0"/>
              <a:t>The Board’s Covid Committee will undertake the risk assessment and provide its advice to the Board for its consideration and final decision. Our approach will reflect Sport NZ guidelines for international travel for NZ high performance sports.</a:t>
            </a:r>
          </a:p>
          <a:p>
            <a:pPr>
              <a:spcAft>
                <a:spcPts val="600"/>
              </a:spcAft>
            </a:pPr>
            <a:r>
              <a:rPr lang="en-NZ" sz="1900" dirty="0"/>
              <a:t>The assessment will take account of the benefits and risks associated with participation. Ultimately it needs to determine whether the benefits are commensurate with the known and potential risks and that the proposed risk management arrangements provide reasonable assurance that those risks are acceptable in terms of the Board’s duty of care for participant health and wellbeing.  </a:t>
            </a:r>
          </a:p>
          <a:p>
            <a:pPr>
              <a:spcAft>
                <a:spcPts val="600"/>
              </a:spcAft>
            </a:pPr>
            <a:r>
              <a:rPr lang="en-NZ" sz="1800" dirty="0"/>
              <a:t>Key considerations are expected to include:</a:t>
            </a:r>
          </a:p>
          <a:p>
            <a:pPr lvl="1"/>
            <a:r>
              <a:rPr lang="en-NZ" sz="1600" i="1" dirty="0"/>
              <a:t>Competition Benefits: </a:t>
            </a:r>
          </a:p>
          <a:p>
            <a:pPr lvl="2"/>
            <a:r>
              <a:rPr lang="en-NZ" sz="1500" dirty="0"/>
              <a:t>Will the Championships be at a level and standard similar to previous events?</a:t>
            </a:r>
          </a:p>
          <a:p>
            <a:pPr lvl="2"/>
            <a:r>
              <a:rPr lang="en-NZ" sz="1500" dirty="0"/>
              <a:t>Will the Championships deliver an appropriate competitive challenge for NZ fencers?</a:t>
            </a:r>
          </a:p>
          <a:p>
            <a:pPr marL="914400" lvl="2" indent="0">
              <a:buNone/>
            </a:pPr>
            <a:endParaRPr lang="en-NZ" sz="1300" dirty="0"/>
          </a:p>
          <a:p>
            <a:pPr lvl="1"/>
            <a:r>
              <a:rPr lang="en-NZ" sz="1600" dirty="0"/>
              <a:t>In-country risk assessment: </a:t>
            </a:r>
          </a:p>
          <a:p>
            <a:pPr lvl="2"/>
            <a:r>
              <a:rPr lang="en-NZ" sz="1500" dirty="0"/>
              <a:t>What is the current and projected Covid-19 epidemiology in London (cf. NZ)?</a:t>
            </a:r>
          </a:p>
          <a:p>
            <a:pPr lvl="2"/>
            <a:r>
              <a:rPr lang="en-NZ" sz="1500" dirty="0"/>
              <a:t>Does the national health service have the capability and capacity to manage the current and anticipated Covid cases?</a:t>
            </a:r>
          </a:p>
          <a:p>
            <a:pPr lvl="2"/>
            <a:r>
              <a:rPr lang="en-NZ" sz="1500" dirty="0"/>
              <a:t>Will team members have access to, appropriate healthcare support?</a:t>
            </a:r>
          </a:p>
          <a:p>
            <a:pPr lvl="2"/>
            <a:r>
              <a:rPr lang="en-NZ" sz="1500" dirty="0"/>
              <a:t>Have appropriate Covid risk management protocols been established by the UK government and the CFFC2022 Organising Committee commensurate with the risk?</a:t>
            </a:r>
          </a:p>
          <a:p>
            <a:pPr marL="914400" lvl="2" indent="0">
              <a:buNone/>
            </a:pPr>
            <a:endParaRPr lang="en-NZ" sz="1300" dirty="0"/>
          </a:p>
          <a:p>
            <a:pPr lvl="1"/>
            <a:r>
              <a:rPr lang="en-NZ" sz="1600" dirty="0"/>
              <a:t>NZ team risk management: </a:t>
            </a:r>
          </a:p>
          <a:p>
            <a:pPr lvl="2"/>
            <a:r>
              <a:rPr lang="en-NZ" sz="1500" dirty="0"/>
              <a:t>Is suitable travel insurance available for team members to support Covid-related medical and logistics issues?</a:t>
            </a:r>
          </a:p>
          <a:p>
            <a:pPr lvl="2"/>
            <a:r>
              <a:rPr lang="en-NZ" sz="1500" dirty="0"/>
              <a:t>Are team members assured of return access to New Zealand at the end of the competition? </a:t>
            </a:r>
          </a:p>
          <a:p>
            <a:pPr lvl="2"/>
            <a:r>
              <a:rPr lang="en-NZ" sz="1500" dirty="0"/>
              <a:t>Has FeNZ established, or is it able to establish, appropriate Covid risk management arrangements that satisfy the Board’s health and safety obligations to the team and comply with UK, NZ government and CFFC22 organising committee requirements?</a:t>
            </a:r>
          </a:p>
          <a:p>
            <a:pPr lvl="2"/>
            <a:r>
              <a:rPr lang="en-NZ" sz="1500" dirty="0"/>
              <a:t>Can the FeNZ Board provide the information required for potential team members to make an informed decision about the risks associated with participating in the competition? </a:t>
            </a:r>
          </a:p>
          <a:p>
            <a:r>
              <a:rPr lang="en-NZ" sz="1900" dirty="0"/>
              <a:t>In practical terms if team members cannot secure return access to NZ </a:t>
            </a:r>
            <a:r>
              <a:rPr lang="en-NZ" sz="1900" i="1" dirty="0"/>
              <a:t>and</a:t>
            </a:r>
            <a:r>
              <a:rPr lang="en-NZ" sz="1900" dirty="0"/>
              <a:t> access to appropriate travel insurance it is highly unlikely that the FeNZ Board could support a managed tour.</a:t>
            </a:r>
          </a:p>
          <a:p>
            <a:r>
              <a:rPr lang="en-NZ" sz="1900" dirty="0"/>
              <a:t>There may, however, be circumstances where the Board may still permit individual athletes that meet is selection criteria to compete at their own risk being fully aware of it’s adverse risk assessment.</a:t>
            </a:r>
          </a:p>
          <a:p>
            <a:pPr lvl="1"/>
            <a:endParaRPr lang="en-NZ" sz="1900" dirty="0"/>
          </a:p>
          <a:p>
            <a:pPr lvl="1"/>
            <a:endParaRPr lang="en-NZ" dirty="0"/>
          </a:p>
        </p:txBody>
      </p:sp>
    </p:spTree>
    <p:extLst>
      <p:ext uri="{BB962C8B-B14F-4D97-AF65-F5344CB8AC3E}">
        <p14:creationId xmlns:p14="http://schemas.microsoft.com/office/powerpoint/2010/main" val="1839577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9A161-AD36-45F7-8970-50351C4D8418}"/>
              </a:ext>
            </a:extLst>
          </p:cNvPr>
          <p:cNvSpPr>
            <a:spLocks noGrp="1"/>
          </p:cNvSpPr>
          <p:nvPr>
            <p:ph type="title"/>
          </p:nvPr>
        </p:nvSpPr>
        <p:spPr>
          <a:xfrm>
            <a:off x="838200" y="543098"/>
            <a:ext cx="10515600" cy="782364"/>
          </a:xfrm>
        </p:spPr>
        <p:txBody>
          <a:bodyPr>
            <a:normAutofit/>
          </a:bodyPr>
          <a:lstStyle/>
          <a:p>
            <a:r>
              <a:rPr lang="en-NZ" sz="3600" dirty="0"/>
              <a:t>Participation Requirements </a:t>
            </a:r>
          </a:p>
        </p:txBody>
      </p:sp>
      <p:sp>
        <p:nvSpPr>
          <p:cNvPr id="3" name="Content Placeholder 2">
            <a:extLst>
              <a:ext uri="{FF2B5EF4-FFF2-40B4-BE49-F238E27FC236}">
                <a16:creationId xmlns:a16="http://schemas.microsoft.com/office/drawing/2014/main" id="{F5711350-FC29-4F08-99E0-7FF7C15A0FA6}"/>
              </a:ext>
            </a:extLst>
          </p:cNvPr>
          <p:cNvSpPr>
            <a:spLocks noGrp="1"/>
          </p:cNvSpPr>
          <p:nvPr>
            <p:ph idx="1"/>
          </p:nvPr>
        </p:nvSpPr>
        <p:spPr>
          <a:xfrm>
            <a:off x="838199" y="1325462"/>
            <a:ext cx="10716491" cy="5301841"/>
          </a:xfrm>
        </p:spPr>
        <p:txBody>
          <a:bodyPr>
            <a:normAutofit/>
          </a:bodyPr>
          <a:lstStyle/>
          <a:p>
            <a:r>
              <a:rPr lang="en-NZ" sz="2400" dirty="0"/>
              <a:t>We are committed to establishing appropriate risk management arrangements, which will include a tour participation agreement.</a:t>
            </a:r>
          </a:p>
          <a:p>
            <a:pPr lvl="0"/>
            <a:r>
              <a:rPr lang="en-NZ" sz="2400" dirty="0"/>
              <a:t>This is expected to include:</a:t>
            </a:r>
          </a:p>
          <a:p>
            <a:pPr lvl="1"/>
            <a:r>
              <a:rPr lang="en-NZ" sz="1900" dirty="0"/>
              <a:t>Compliance with the FeNZ Code of Conduct</a:t>
            </a:r>
          </a:p>
          <a:p>
            <a:pPr lvl="1"/>
            <a:r>
              <a:rPr lang="en-NZ" sz="1900" dirty="0"/>
              <a:t>Full vaccination and travel insurance cover</a:t>
            </a:r>
          </a:p>
          <a:p>
            <a:pPr lvl="1"/>
            <a:r>
              <a:rPr lang="en-NZ" sz="1900" dirty="0"/>
              <a:t>Compliance with NZ Government, Host Government and CFCC organising committee health and safety requirements including any Managed Isolation &amp; Quarantine (MIQ)</a:t>
            </a:r>
          </a:p>
          <a:p>
            <a:pPr lvl="1"/>
            <a:r>
              <a:rPr lang="en-NZ" sz="1900" dirty="0"/>
              <a:t>Compliance with any additional health and safety protocols that may be established by the </a:t>
            </a:r>
            <a:r>
              <a:rPr lang="en-NZ" sz="1900" dirty="0" err="1"/>
              <a:t>FeNZ</a:t>
            </a:r>
            <a:r>
              <a:rPr lang="en-NZ" sz="1900" dirty="0"/>
              <a:t> Covid committee, </a:t>
            </a:r>
          </a:p>
          <a:p>
            <a:pPr lvl="1"/>
            <a:r>
              <a:rPr lang="en-NZ" sz="1900" dirty="0"/>
              <a:t>Accompanied travel by parent </a:t>
            </a:r>
            <a:r>
              <a:rPr lang="en-NZ" sz="1900" i="1" dirty="0"/>
              <a:t>or </a:t>
            </a:r>
            <a:r>
              <a:rPr lang="en-NZ" sz="1900" dirty="0"/>
              <a:t>designated adult responsible for athlete welfare pre &amp; post competition period for all under 18-year-old athletes</a:t>
            </a:r>
          </a:p>
          <a:p>
            <a:pPr lvl="1"/>
            <a:r>
              <a:rPr lang="en-NZ" sz="1900" dirty="0"/>
              <a:t>Acceptance of a </a:t>
            </a:r>
            <a:r>
              <a:rPr lang="en-NZ" sz="1900" dirty="0" err="1"/>
              <a:t>FeNZ</a:t>
            </a:r>
            <a:r>
              <a:rPr lang="en-NZ" sz="1900" dirty="0"/>
              <a:t> disclaimer acknowledging that athletes are travelling at their own risk.</a:t>
            </a:r>
          </a:p>
          <a:p>
            <a:r>
              <a:rPr lang="en-NZ" sz="2300" dirty="0"/>
              <a:t>We also anticipate establishing contingency plans to address pre-tour, on-tour, and post-tour Covid-related risks, including arrangements that will apply in the event of team member(s) testing positive, or changes to government Covid mitigation policies.</a:t>
            </a:r>
          </a:p>
          <a:p>
            <a:pPr lvl="1"/>
            <a:endParaRPr lang="en-NZ" sz="1900" dirty="0"/>
          </a:p>
          <a:p>
            <a:endParaRPr lang="en-NZ" dirty="0"/>
          </a:p>
        </p:txBody>
      </p:sp>
    </p:spTree>
    <p:extLst>
      <p:ext uri="{BB962C8B-B14F-4D97-AF65-F5344CB8AC3E}">
        <p14:creationId xmlns:p14="http://schemas.microsoft.com/office/powerpoint/2010/main" val="143701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B4491-3795-42B3-9001-75B75E6C20F8}"/>
              </a:ext>
            </a:extLst>
          </p:cNvPr>
          <p:cNvSpPr>
            <a:spLocks noGrp="1"/>
          </p:cNvSpPr>
          <p:nvPr>
            <p:ph type="title"/>
          </p:nvPr>
        </p:nvSpPr>
        <p:spPr>
          <a:xfrm>
            <a:off x="838200" y="554181"/>
            <a:ext cx="10515600" cy="846779"/>
          </a:xfrm>
        </p:spPr>
        <p:txBody>
          <a:bodyPr/>
          <a:lstStyle/>
          <a:p>
            <a:r>
              <a:rPr lang="en-NZ" dirty="0"/>
              <a:t>Event Entry Limits</a:t>
            </a:r>
          </a:p>
        </p:txBody>
      </p:sp>
      <p:sp>
        <p:nvSpPr>
          <p:cNvPr id="3" name="Content Placeholder 2">
            <a:extLst>
              <a:ext uri="{FF2B5EF4-FFF2-40B4-BE49-F238E27FC236}">
                <a16:creationId xmlns:a16="http://schemas.microsoft.com/office/drawing/2014/main" id="{E58FAF5E-7361-49AA-BA87-8B223D33A5DD}"/>
              </a:ext>
            </a:extLst>
          </p:cNvPr>
          <p:cNvSpPr>
            <a:spLocks noGrp="1"/>
          </p:cNvSpPr>
          <p:nvPr>
            <p:ph idx="1"/>
          </p:nvPr>
        </p:nvSpPr>
        <p:spPr>
          <a:xfrm>
            <a:off x="838200" y="1400961"/>
            <a:ext cx="10515600" cy="4776002"/>
          </a:xfrm>
        </p:spPr>
        <p:txBody>
          <a:bodyPr>
            <a:normAutofit/>
          </a:bodyPr>
          <a:lstStyle/>
          <a:p>
            <a:r>
              <a:rPr lang="en-NZ" sz="2000" i="1" dirty="0"/>
              <a:t>Entry Limits: </a:t>
            </a:r>
            <a:r>
              <a:rPr lang="en-NZ" sz="2000" dirty="0"/>
              <a:t>The selectors may name up to 5 fencers for each individual and team event at Commonwealths (with the exception of veterans individual and team events  where there is no entry limit on individual entries and additional teams will be able to enter supplementary ‘challenge’ events).</a:t>
            </a:r>
          </a:p>
          <a:p>
            <a:endParaRPr lang="en-NZ" sz="1200" dirty="0"/>
          </a:p>
          <a:p>
            <a:r>
              <a:rPr lang="en-NZ" sz="2000" i="1" dirty="0"/>
              <a:t>Team Selection: </a:t>
            </a:r>
            <a:r>
              <a:rPr lang="en-NZ" sz="2000" dirty="0"/>
              <a:t>Where selectors have identified 5 eligible fencers for a team event, the Team manager must nominate a final team of 3 or 4 fencers not later than 24 hours before the start of the event.</a:t>
            </a:r>
          </a:p>
          <a:p>
            <a:pPr marL="0" indent="0">
              <a:buNone/>
            </a:pPr>
            <a:endParaRPr lang="en-NZ" sz="800" dirty="0"/>
          </a:p>
          <a:p>
            <a:r>
              <a:rPr lang="en-NZ" sz="2000" i="1" dirty="0"/>
              <a:t>Vets Team Challenge: </a:t>
            </a:r>
            <a:r>
              <a:rPr lang="en-NZ" sz="2000" dirty="0"/>
              <a:t>For veterans team challenge events there is no limit on the number of teams entering. The organisers will accept team entries up until 3pm two days before each challenge event. The organisers will also be accept teams comprising individuals from different countries, to maximise the opportunity for participation in these events.  </a:t>
            </a:r>
          </a:p>
        </p:txBody>
      </p:sp>
    </p:spTree>
    <p:extLst>
      <p:ext uri="{BB962C8B-B14F-4D97-AF65-F5344CB8AC3E}">
        <p14:creationId xmlns:p14="http://schemas.microsoft.com/office/powerpoint/2010/main" val="334112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B4491-3795-42B3-9001-75B75E6C20F8}"/>
              </a:ext>
            </a:extLst>
          </p:cNvPr>
          <p:cNvSpPr>
            <a:spLocks noGrp="1"/>
          </p:cNvSpPr>
          <p:nvPr>
            <p:ph type="title"/>
          </p:nvPr>
        </p:nvSpPr>
        <p:spPr>
          <a:xfrm>
            <a:off x="838200" y="365126"/>
            <a:ext cx="10515600" cy="641554"/>
          </a:xfrm>
        </p:spPr>
        <p:txBody>
          <a:bodyPr>
            <a:normAutofit/>
          </a:bodyPr>
          <a:lstStyle/>
          <a:p>
            <a:r>
              <a:rPr lang="en-NZ" sz="3600" dirty="0"/>
              <a:t>NZ Selection Policy (Summary)</a:t>
            </a:r>
          </a:p>
        </p:txBody>
      </p:sp>
      <p:sp>
        <p:nvSpPr>
          <p:cNvPr id="3" name="Content Placeholder 2">
            <a:extLst>
              <a:ext uri="{FF2B5EF4-FFF2-40B4-BE49-F238E27FC236}">
                <a16:creationId xmlns:a16="http://schemas.microsoft.com/office/drawing/2014/main" id="{E58FAF5E-7361-49AA-BA87-8B223D33A5DD}"/>
              </a:ext>
            </a:extLst>
          </p:cNvPr>
          <p:cNvSpPr>
            <a:spLocks noGrp="1"/>
          </p:cNvSpPr>
          <p:nvPr>
            <p:ph idx="1"/>
          </p:nvPr>
        </p:nvSpPr>
        <p:spPr>
          <a:xfrm>
            <a:off x="302003" y="1073791"/>
            <a:ext cx="11627141" cy="5784209"/>
          </a:xfrm>
        </p:spPr>
        <p:txBody>
          <a:bodyPr>
            <a:normAutofit fontScale="55000" lnSpcReduction="20000"/>
          </a:bodyPr>
          <a:lstStyle/>
          <a:p>
            <a:pPr marL="0" indent="0">
              <a:buNone/>
            </a:pPr>
            <a:r>
              <a:rPr lang="en-NZ" b="1" dirty="0"/>
              <a:t>Selection will be based on the following order of priority:</a:t>
            </a:r>
          </a:p>
          <a:p>
            <a:r>
              <a:rPr lang="en-NZ" dirty="0"/>
              <a:t>The top ranked fencer from the FeNZ rankings in each event at the closure of the selection period (subject to terms &amp; conditions outlined below)</a:t>
            </a:r>
          </a:p>
          <a:p>
            <a:r>
              <a:rPr lang="en-NZ" dirty="0"/>
              <a:t>The winner of an approved designated trial event (subject to the terms &amp; conditions outlined below)</a:t>
            </a:r>
          </a:p>
          <a:p>
            <a:r>
              <a:rPr lang="en-NZ" dirty="0"/>
              <a:t>Those fencers who, based on performance, experience, skills, fitness and form, the Selectors believe will make the greatest contribution to the likelihood of winning medals in a teams event.</a:t>
            </a:r>
          </a:p>
          <a:p>
            <a:r>
              <a:rPr lang="en-NZ" dirty="0"/>
              <a:t>Those fencers who, based on performance, experience, skills, fitness and form, the Selectors believe will provide the greatest likelihood of winning medals in an individual event.</a:t>
            </a:r>
          </a:p>
          <a:p>
            <a:pPr marL="0" indent="0">
              <a:buNone/>
            </a:pPr>
            <a:r>
              <a:rPr lang="en-NZ" dirty="0"/>
              <a:t> </a:t>
            </a:r>
            <a:r>
              <a:rPr lang="en-NZ" b="1" dirty="0"/>
              <a:t>Minimum Selection Criteria:</a:t>
            </a:r>
          </a:p>
          <a:p>
            <a:r>
              <a:rPr lang="en-NZ" dirty="0"/>
              <a:t>A demonstrated level of performance, experience and skills the Selectors believe will make a top half finish a minimum likely outcome.</a:t>
            </a:r>
          </a:p>
          <a:p>
            <a:r>
              <a:rPr lang="en-NZ" dirty="0"/>
              <a:t>Assessment of performance, experience and skills are the sole preserve of the Selectors. The assessment will include but not be limited to: training plans and adherence to them, fencers results both recent and pre-Covid impacted, depth of previous competition experience, attitude and performance at any training camps or trials.</a:t>
            </a:r>
          </a:p>
          <a:p>
            <a:r>
              <a:rPr lang="en-NZ" dirty="0"/>
              <a:t>Fencers competing or resident outside of New Zealand must submit results and other equivalent material with any final nomination. </a:t>
            </a:r>
          </a:p>
          <a:p>
            <a:r>
              <a:rPr lang="en-NZ" dirty="0"/>
              <a:t>Fencers are expected to attend the two designated training camps and the designated trial event. </a:t>
            </a:r>
          </a:p>
          <a:p>
            <a:r>
              <a:rPr lang="en-NZ" dirty="0"/>
              <a:t>Fencers who are resident overseas and for whom attendance is not feasible may request exemption from some or all of this requirement. </a:t>
            </a:r>
          </a:p>
          <a:p>
            <a:r>
              <a:rPr lang="en-NZ" dirty="0"/>
              <a:t>Automatic selection based on winning a trial event is subject to there being at least 8 entries in the event, the selectors being satisfied the standard is representative of the highest level of fencing in NZ for that event and that the minimum selection criteria outlined above are met. </a:t>
            </a:r>
          </a:p>
          <a:p>
            <a:r>
              <a:rPr lang="en-NZ" dirty="0"/>
              <a:t>The ‘top ranked fencer’ refers to the fencer ranked number 1 in the FeNZ rankings, not the top ranked member of the longlist.</a:t>
            </a:r>
          </a:p>
          <a:p>
            <a:pPr marL="0" indent="0">
              <a:buNone/>
            </a:pPr>
            <a:endParaRPr lang="en-NZ" i="1" dirty="0"/>
          </a:p>
          <a:p>
            <a:pPr marL="0" indent="0">
              <a:buNone/>
            </a:pPr>
            <a:r>
              <a:rPr lang="en-NZ" i="1" dirty="0"/>
              <a:t>Except under exceptional circumstances selections will be made exclusively  from those who have nominated to the longlist</a:t>
            </a:r>
          </a:p>
          <a:p>
            <a:pPr marL="0" indent="0">
              <a:buNone/>
            </a:pPr>
            <a:r>
              <a:rPr lang="en-NZ" i="1" dirty="0"/>
              <a:t>The full selection policy is available on the FeNZ website: </a:t>
            </a:r>
            <a:r>
              <a:rPr lang="en-NZ" i="1" dirty="0">
                <a:hlinkClick r:id="rId2"/>
              </a:rPr>
              <a:t>https://www.fencing.org.nz/resources/documents/commonwealth-fencing-championships-2022-documents/131-selectionpolicy-cc2022-final/file</a:t>
            </a:r>
            <a:r>
              <a:rPr lang="en-NZ" i="1" dirty="0"/>
              <a:t>   </a:t>
            </a:r>
          </a:p>
        </p:txBody>
      </p:sp>
    </p:spTree>
    <p:extLst>
      <p:ext uri="{BB962C8B-B14F-4D97-AF65-F5344CB8AC3E}">
        <p14:creationId xmlns:p14="http://schemas.microsoft.com/office/powerpoint/2010/main" val="3004118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2D36-5194-493A-B102-68CF0620BB87}"/>
              </a:ext>
            </a:extLst>
          </p:cNvPr>
          <p:cNvSpPr>
            <a:spLocks noGrp="1"/>
          </p:cNvSpPr>
          <p:nvPr>
            <p:ph type="title"/>
          </p:nvPr>
        </p:nvSpPr>
        <p:spPr>
          <a:xfrm>
            <a:off x="838200" y="310342"/>
            <a:ext cx="10515600" cy="476596"/>
          </a:xfrm>
        </p:spPr>
        <p:txBody>
          <a:bodyPr>
            <a:normAutofit fontScale="90000"/>
          </a:bodyPr>
          <a:lstStyle/>
          <a:p>
            <a:r>
              <a:rPr lang="en-NZ" sz="3600" dirty="0"/>
              <a:t>Athlete costs – preliminary estimate</a:t>
            </a:r>
          </a:p>
        </p:txBody>
      </p:sp>
      <p:sp>
        <p:nvSpPr>
          <p:cNvPr id="3" name="Content Placeholder 2">
            <a:extLst>
              <a:ext uri="{FF2B5EF4-FFF2-40B4-BE49-F238E27FC236}">
                <a16:creationId xmlns:a16="http://schemas.microsoft.com/office/drawing/2014/main" id="{E54C378D-6D47-4937-9CF1-064EB8BE6716}"/>
              </a:ext>
            </a:extLst>
          </p:cNvPr>
          <p:cNvSpPr>
            <a:spLocks noGrp="1"/>
          </p:cNvSpPr>
          <p:nvPr>
            <p:ph idx="1"/>
          </p:nvPr>
        </p:nvSpPr>
        <p:spPr>
          <a:xfrm>
            <a:off x="433431" y="786938"/>
            <a:ext cx="11325137" cy="5495925"/>
          </a:xfrm>
        </p:spPr>
        <p:txBody>
          <a:bodyPr>
            <a:normAutofit/>
          </a:bodyPr>
          <a:lstStyle/>
          <a:p>
            <a:pPr marL="0" indent="0">
              <a:buNone/>
            </a:pPr>
            <a:r>
              <a:rPr lang="en-NZ" sz="1600" dirty="0"/>
              <a:t>The following table presents very preliminary estimates. They will be refined over the coming months as we gain further clarity around a range of issues including – travel costs, accommodation options &amp; costs, insurance, and Covid mitigation requirements.</a:t>
            </a:r>
          </a:p>
          <a:p>
            <a:pPr marL="0" indent="0">
              <a:buNone/>
            </a:pPr>
            <a:r>
              <a:rPr lang="en-NZ" sz="1600" dirty="0"/>
              <a:t>  </a:t>
            </a:r>
          </a:p>
          <a:p>
            <a:pPr marL="0" indent="0">
              <a:buNone/>
            </a:pPr>
            <a:endParaRPr lang="en-NZ" sz="1600" dirty="0"/>
          </a:p>
        </p:txBody>
      </p:sp>
      <p:graphicFrame>
        <p:nvGraphicFramePr>
          <p:cNvPr id="4" name="Table 3">
            <a:extLst>
              <a:ext uri="{FF2B5EF4-FFF2-40B4-BE49-F238E27FC236}">
                <a16:creationId xmlns:a16="http://schemas.microsoft.com/office/drawing/2014/main" id="{234F8487-8271-405E-B8C2-FDB59CE2364B}"/>
              </a:ext>
            </a:extLst>
          </p:cNvPr>
          <p:cNvGraphicFramePr>
            <a:graphicFrameLocks noGrp="1"/>
          </p:cNvGraphicFramePr>
          <p:nvPr>
            <p:extLst>
              <p:ext uri="{D42A27DB-BD31-4B8C-83A1-F6EECF244321}">
                <p14:modId xmlns:p14="http://schemas.microsoft.com/office/powerpoint/2010/main" val="3157796736"/>
              </p:ext>
            </p:extLst>
          </p:nvPr>
        </p:nvGraphicFramePr>
        <p:xfrm>
          <a:off x="674964" y="1328840"/>
          <a:ext cx="10830886" cy="5116227"/>
        </p:xfrm>
        <a:graphic>
          <a:graphicData uri="http://schemas.openxmlformats.org/drawingml/2006/table">
            <a:tbl>
              <a:tblPr>
                <a:tableStyleId>{5C22544A-7EE6-4342-B048-85BDC9FD1C3A}</a:tableStyleId>
              </a:tblPr>
              <a:tblGrid>
                <a:gridCol w="2261432">
                  <a:extLst>
                    <a:ext uri="{9D8B030D-6E8A-4147-A177-3AD203B41FA5}">
                      <a16:colId xmlns:a16="http://schemas.microsoft.com/office/drawing/2014/main" val="212839296"/>
                    </a:ext>
                  </a:extLst>
                </a:gridCol>
                <a:gridCol w="1160173">
                  <a:extLst>
                    <a:ext uri="{9D8B030D-6E8A-4147-A177-3AD203B41FA5}">
                      <a16:colId xmlns:a16="http://schemas.microsoft.com/office/drawing/2014/main" val="1542906140"/>
                    </a:ext>
                  </a:extLst>
                </a:gridCol>
                <a:gridCol w="1319882">
                  <a:extLst>
                    <a:ext uri="{9D8B030D-6E8A-4147-A177-3AD203B41FA5}">
                      <a16:colId xmlns:a16="http://schemas.microsoft.com/office/drawing/2014/main" val="1569229535"/>
                    </a:ext>
                  </a:extLst>
                </a:gridCol>
                <a:gridCol w="496418">
                  <a:extLst>
                    <a:ext uri="{9D8B030D-6E8A-4147-A177-3AD203B41FA5}">
                      <a16:colId xmlns:a16="http://schemas.microsoft.com/office/drawing/2014/main" val="4254840698"/>
                    </a:ext>
                  </a:extLst>
                </a:gridCol>
                <a:gridCol w="5592981">
                  <a:extLst>
                    <a:ext uri="{9D8B030D-6E8A-4147-A177-3AD203B41FA5}">
                      <a16:colId xmlns:a16="http://schemas.microsoft.com/office/drawing/2014/main" val="1850269614"/>
                    </a:ext>
                  </a:extLst>
                </a:gridCol>
              </a:tblGrid>
              <a:tr h="105668">
                <a:tc gridSpan="5">
                  <a:txBody>
                    <a:bodyPr/>
                    <a:lstStyle/>
                    <a:p>
                      <a:pPr algn="l" fontAlgn="t"/>
                      <a:r>
                        <a:rPr lang="en-NZ" sz="1200" b="1" u="none" strike="noStrike" dirty="0">
                          <a:effectLst/>
                        </a:rPr>
                        <a:t>                                                                                                    ATHLETE TOUR COST PROVISIONAL ESTIMATE</a:t>
                      </a:r>
                      <a:endParaRPr lang="en-NZ" sz="1200" b="1" i="0" u="none" strike="noStrike" dirty="0">
                        <a:solidFill>
                          <a:srgbClr val="000000"/>
                        </a:solidFill>
                        <a:effectLst/>
                        <a:latin typeface="Calibri" panose="020F0502020204030204" pitchFamily="34" charset="0"/>
                      </a:endParaRPr>
                    </a:p>
                  </a:txBody>
                  <a:tcPr marL="6265" marR="6265" marT="6265" marB="0"/>
                </a:tc>
                <a:tc hMerge="1">
                  <a:txBody>
                    <a:bodyPr/>
                    <a:lstStyle/>
                    <a:p>
                      <a:endParaRPr lang="en-NZ"/>
                    </a:p>
                  </a:txBody>
                  <a:tcPr/>
                </a:tc>
                <a:tc hMerge="1">
                  <a:txBody>
                    <a:bodyPr/>
                    <a:lstStyle/>
                    <a:p>
                      <a:endParaRPr lang="en-NZ"/>
                    </a:p>
                  </a:txBody>
                  <a:tcPr/>
                </a:tc>
                <a:tc hMerge="1">
                  <a:txBody>
                    <a:bodyPr/>
                    <a:lstStyle/>
                    <a:p>
                      <a:pPr algn="l" fontAlgn="b"/>
                      <a:endParaRPr lang="en-NZ" sz="700" b="0" i="0" u="none" strike="noStrike" dirty="0">
                        <a:solidFill>
                          <a:srgbClr val="000000"/>
                        </a:solidFill>
                        <a:effectLst/>
                        <a:latin typeface="Calibri" panose="020F0502020204030204" pitchFamily="34" charset="0"/>
                      </a:endParaRPr>
                    </a:p>
                  </a:txBody>
                  <a:tcPr marL="6265" marR="6265" marT="6265" marB="0" anchor="b"/>
                </a:tc>
                <a:tc hMerge="1">
                  <a:txBody>
                    <a:bodyPr/>
                    <a:lstStyle/>
                    <a:p>
                      <a:pPr algn="l" fontAlgn="b"/>
                      <a:endParaRPr lang="en-NZ" sz="700" b="0" i="0" u="none" strike="noStrike" dirty="0">
                        <a:solidFill>
                          <a:srgbClr val="000000"/>
                        </a:solidFill>
                        <a:effectLst/>
                        <a:latin typeface="Calibri" panose="020F0502020204030204" pitchFamily="34" charset="0"/>
                      </a:endParaRPr>
                    </a:p>
                  </a:txBody>
                  <a:tcPr marL="6265" marR="6265" marT="6265" marB="0" anchor="b"/>
                </a:tc>
                <a:extLst>
                  <a:ext uri="{0D108BD9-81ED-4DB2-BD59-A6C34878D82A}">
                    <a16:rowId xmlns:a16="http://schemas.microsoft.com/office/drawing/2014/main" val="1620323375"/>
                  </a:ext>
                </a:extLst>
              </a:tr>
              <a:tr h="145921">
                <a:tc>
                  <a:txBody>
                    <a:bodyPr/>
                    <a:lstStyle/>
                    <a:p>
                      <a:pPr algn="l" fontAlgn="b"/>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ctr" fontAlgn="b"/>
                      <a:r>
                        <a:rPr lang="en-NZ" sz="1200" b="1" u="none" strike="noStrike" dirty="0">
                          <a:effectLst/>
                        </a:rPr>
                        <a:t>Scenario 1</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ctr" fontAlgn="b"/>
                      <a:r>
                        <a:rPr lang="en-NZ" sz="1200" b="1" u="none" strike="noStrike" dirty="0">
                          <a:effectLst/>
                        </a:rPr>
                        <a:t>Scenario 2</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endParaRPr lang="en-NZ" sz="700" b="0"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endParaRPr lang="en-NZ" sz="700" b="0" i="0" u="none" strike="noStrike">
                        <a:solidFill>
                          <a:srgbClr val="000000"/>
                        </a:solidFill>
                        <a:effectLst/>
                        <a:latin typeface="Calibri" panose="020F0502020204030204" pitchFamily="34" charset="0"/>
                      </a:endParaRPr>
                    </a:p>
                  </a:txBody>
                  <a:tcPr marL="6265" marR="6265" marT="6265" marB="0" anchor="b"/>
                </a:tc>
                <a:extLst>
                  <a:ext uri="{0D108BD9-81ED-4DB2-BD59-A6C34878D82A}">
                    <a16:rowId xmlns:a16="http://schemas.microsoft.com/office/drawing/2014/main" val="3264504083"/>
                  </a:ext>
                </a:extLst>
              </a:tr>
              <a:tr h="305740">
                <a:tc>
                  <a:txBody>
                    <a:bodyPr/>
                    <a:lstStyle/>
                    <a:p>
                      <a:pPr algn="l" fontAlgn="b"/>
                      <a:r>
                        <a:rPr lang="en-NZ" sz="1200" b="1" u="none" strike="noStrike" dirty="0">
                          <a:effectLst/>
                        </a:rPr>
                        <a:t>Estimated Costs Payable to FeNZ</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ctr" fontAlgn="t"/>
                      <a:r>
                        <a:rPr lang="en-NZ" sz="1200" b="1" u="none" strike="noStrike" dirty="0">
                          <a:effectLst/>
                        </a:rPr>
                        <a:t>8 Nights/8 days</a:t>
                      </a:r>
                      <a:endParaRPr lang="en-NZ" sz="1200" b="1" i="1" u="none" strike="noStrike" dirty="0">
                        <a:solidFill>
                          <a:srgbClr val="000000"/>
                        </a:solidFill>
                        <a:effectLst/>
                        <a:latin typeface="Calibri" panose="020F0502020204030204" pitchFamily="34" charset="0"/>
                      </a:endParaRPr>
                    </a:p>
                  </a:txBody>
                  <a:tcPr marL="6265" marR="6265" marT="6265" marB="0"/>
                </a:tc>
                <a:tc>
                  <a:txBody>
                    <a:bodyPr/>
                    <a:lstStyle/>
                    <a:p>
                      <a:pPr algn="ctr" fontAlgn="t"/>
                      <a:r>
                        <a:rPr lang="en-NZ" sz="1200" b="1" u="none" strike="noStrike" dirty="0">
                          <a:effectLst/>
                        </a:rPr>
                        <a:t>12 nights/12 Days</a:t>
                      </a:r>
                      <a:endParaRPr lang="en-NZ" sz="1200" b="1" i="1" u="none" strike="noStrike" dirty="0">
                        <a:solidFill>
                          <a:srgbClr val="000000"/>
                        </a:solidFill>
                        <a:effectLst/>
                        <a:latin typeface="Calibri" panose="020F0502020204030204" pitchFamily="34" charset="0"/>
                      </a:endParaRPr>
                    </a:p>
                  </a:txBody>
                  <a:tcPr marL="6265" marR="6265" marT="6265" marB="0"/>
                </a:tc>
                <a:tc>
                  <a:txBody>
                    <a:bodyPr/>
                    <a:lstStyle/>
                    <a:p>
                      <a:pPr algn="l" fontAlgn="b"/>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t"/>
                      <a:r>
                        <a:rPr lang="en-NZ" sz="1100" u="none" strike="noStrike" dirty="0">
                          <a:effectLst/>
                        </a:rPr>
                        <a:t>Assumes 1 day travel + 5 days in UK pre-comp + 3 or 7 days for events + 1 day travel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217374216"/>
                  </a:ext>
                </a:extLst>
              </a:tr>
              <a:tr h="542259">
                <a:tc>
                  <a:txBody>
                    <a:bodyPr/>
                    <a:lstStyle/>
                    <a:p>
                      <a:pPr algn="l" fontAlgn="t"/>
                      <a:r>
                        <a:rPr lang="en-NZ" sz="1200" u="none" strike="noStrike" dirty="0">
                          <a:effectLst/>
                        </a:rPr>
                        <a:t>Athlete Levy</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$960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$960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000" u="none" strike="noStrike" dirty="0">
                          <a:effectLst/>
                        </a:rPr>
                        <a:t>Total staff costs included in the athlete levy divided by estimated number of fencers only. No adjustment yet made for fencers using coach or management services for different periods of time. Based on estimated staff costs, and a staff to athlete ratio of 1:9 (5.5 </a:t>
                      </a:r>
                      <a:r>
                        <a:rPr lang="en-NZ" sz="1000" u="none" strike="noStrike" dirty="0" err="1">
                          <a:effectLst/>
                        </a:rPr>
                        <a:t>mgr</a:t>
                      </a:r>
                      <a:r>
                        <a:rPr lang="en-NZ" sz="1000" u="none" strike="noStrike" dirty="0">
                          <a:effectLst/>
                        </a:rPr>
                        <a:t>/coaching roles to 50 athletes). Includes FeNZ Nomination Fee for overseas events of $150. Cost reduces if more fencers (e.g. to $800 if 60 fencers). Cost increases if fewer fencers (e.g.  $1,134 if 45). </a:t>
                      </a:r>
                      <a:endParaRPr lang="en-NZ" sz="10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2552049658"/>
                  </a:ext>
                </a:extLst>
              </a:tr>
              <a:tr h="305740">
                <a:tc>
                  <a:txBody>
                    <a:bodyPr/>
                    <a:lstStyle/>
                    <a:p>
                      <a:pPr algn="l" fontAlgn="t"/>
                      <a:r>
                        <a:rPr lang="en-NZ" sz="1200" u="none" strike="noStrike" dirty="0">
                          <a:effectLst/>
                        </a:rPr>
                        <a:t>Team Tracksuit &amp; T-Shirt</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$150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$150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Based on Canterbury Sports Tracksuit Jacket @ $89 + Pants @ $60. Costing only. Uniform provider not yet selected</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3143683341"/>
                  </a:ext>
                </a:extLst>
              </a:tr>
              <a:tr h="138973">
                <a:tc>
                  <a:txBody>
                    <a:bodyPr/>
                    <a:lstStyle/>
                    <a:p>
                      <a:pPr algn="l" fontAlgn="t"/>
                      <a:r>
                        <a:rPr lang="en-NZ" sz="1200" u="none" strike="noStrike">
                          <a:effectLst/>
                        </a:rPr>
                        <a:t>FIE Licence Fee</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$70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$70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3824385540"/>
                  </a:ext>
                </a:extLst>
              </a:tr>
              <a:tr h="138973">
                <a:tc>
                  <a:txBody>
                    <a:bodyPr/>
                    <a:lstStyle/>
                    <a:p>
                      <a:pPr algn="l" fontAlgn="t"/>
                      <a:r>
                        <a:rPr lang="en-NZ" sz="1200" u="none" strike="noStrike">
                          <a:effectLst/>
                        </a:rPr>
                        <a:t>Tournament Entry</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$180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$360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Based on 1 &amp; 2  individual weapon @ GBP95 ea. Team entries covered by </a:t>
                      </a:r>
                      <a:r>
                        <a:rPr lang="en-NZ" sz="1100" u="none" strike="noStrike" dirty="0" err="1">
                          <a:effectLst/>
                        </a:rPr>
                        <a:t>FeNZ</a:t>
                      </a:r>
                      <a:r>
                        <a:rPr lang="en-NZ" sz="1100" u="none" strike="noStrike" dirty="0">
                          <a:effectLst/>
                        </a:rPr>
                        <a:t>.</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721652645"/>
                  </a:ext>
                </a:extLst>
              </a:tr>
              <a:tr h="345402">
                <a:tc>
                  <a:txBody>
                    <a:bodyPr/>
                    <a:lstStyle/>
                    <a:p>
                      <a:pPr algn="l" fontAlgn="t"/>
                      <a:r>
                        <a:rPr lang="en-NZ" sz="1200" u="none" strike="noStrike" dirty="0">
                          <a:effectLst/>
                        </a:rPr>
                        <a:t> </a:t>
                      </a:r>
                      <a:r>
                        <a:rPr lang="en-NZ" sz="1200" b="1" i="1" u="none" strike="noStrike" dirty="0">
                          <a:effectLst/>
                        </a:rPr>
                        <a:t>Sub-Total: </a:t>
                      </a:r>
                      <a:endParaRPr lang="en-NZ" sz="1200" b="1" i="1"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a:t>
                      </a:r>
                      <a:r>
                        <a:rPr lang="en-NZ" sz="1200" i="1" u="sng" strike="noStrike" dirty="0">
                          <a:effectLst/>
                        </a:rPr>
                        <a:t>$1,360 </a:t>
                      </a:r>
                      <a:endParaRPr lang="en-NZ" sz="1200" b="1" i="1" u="sng"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a:t>
                      </a:r>
                      <a:r>
                        <a:rPr lang="en-NZ" sz="1200" i="1" u="sng" strike="noStrike" dirty="0">
                          <a:effectLst/>
                        </a:rPr>
                        <a:t>$1,540 </a:t>
                      </a:r>
                      <a:endParaRPr lang="en-NZ" sz="1200" b="1" i="1" u="sng"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1"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 No sponsorship or fundraising discounts included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321389332"/>
                  </a:ext>
                </a:extLst>
              </a:tr>
              <a:tr h="200693">
                <a:tc gridSpan="2">
                  <a:txBody>
                    <a:bodyPr/>
                    <a:lstStyle/>
                    <a:p>
                      <a:pPr algn="l" fontAlgn="b"/>
                      <a:r>
                        <a:rPr lang="en-NZ" sz="1200" b="1" u="none" strike="noStrike" dirty="0">
                          <a:effectLst/>
                        </a:rPr>
                        <a:t>Additional Estimated Athlete Costs</a:t>
                      </a:r>
                      <a:endParaRPr lang="en-NZ" sz="1200" b="1" i="0" u="none" strike="noStrike" dirty="0">
                        <a:solidFill>
                          <a:srgbClr val="000000"/>
                        </a:solidFill>
                        <a:effectLst/>
                        <a:latin typeface="Calibri" panose="020F0502020204030204" pitchFamily="34" charset="0"/>
                      </a:endParaRPr>
                    </a:p>
                  </a:txBody>
                  <a:tcPr marL="6265" marR="6265" marT="6265" marB="0"/>
                </a:tc>
                <a:tc hMerge="1">
                  <a:txBody>
                    <a:bodyPr/>
                    <a:lstStyle/>
                    <a:p>
                      <a:pPr algn="l" fontAlgn="t"/>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3325541545"/>
                  </a:ext>
                </a:extLst>
              </a:tr>
              <a:tr h="271658">
                <a:tc>
                  <a:txBody>
                    <a:bodyPr/>
                    <a:lstStyle/>
                    <a:p>
                      <a:pPr algn="l" fontAlgn="t"/>
                      <a:r>
                        <a:rPr lang="en-NZ" sz="1200" u="none" strike="noStrike" dirty="0">
                          <a:effectLst/>
                        </a:rPr>
                        <a:t>Insurance</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$230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$250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err="1">
                          <a:effectLst/>
                        </a:rPr>
                        <a:t>Covermore</a:t>
                      </a:r>
                      <a:r>
                        <a:rPr lang="en-NZ" sz="1100" u="none" strike="noStrike" dirty="0">
                          <a:effectLst/>
                        </a:rPr>
                        <a:t> Travel Insurance (subject to Govt Travel Advisory 'do not travel' being lifted)</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459838176"/>
                  </a:ext>
                </a:extLst>
              </a:tr>
              <a:tr h="152870">
                <a:tc>
                  <a:txBody>
                    <a:bodyPr/>
                    <a:lstStyle/>
                    <a:p>
                      <a:pPr algn="l" fontAlgn="t"/>
                      <a:r>
                        <a:rPr lang="en-NZ" sz="1200" u="none" strike="noStrike">
                          <a:effectLst/>
                        </a:rPr>
                        <a:t>Airfares</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$2,700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$2,700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err="1">
                          <a:effectLst/>
                        </a:rPr>
                        <a:t>AirNZ</a:t>
                      </a:r>
                      <a:r>
                        <a:rPr lang="en-NZ" sz="1100" u="none" strike="noStrike" dirty="0">
                          <a:effectLst/>
                        </a:rPr>
                        <a:t> Economy (Lowest fares as at 16 Jan 2021 $2661).</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2003396403"/>
                  </a:ext>
                </a:extLst>
              </a:tr>
              <a:tr h="251541">
                <a:tc>
                  <a:txBody>
                    <a:bodyPr/>
                    <a:lstStyle/>
                    <a:p>
                      <a:pPr algn="l" fontAlgn="t"/>
                      <a:r>
                        <a:rPr lang="en-NZ" sz="1200" u="none" strike="noStrike">
                          <a:effectLst/>
                        </a:rPr>
                        <a:t>Covid Pre-departure &amp; arrival tests</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$522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$522</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Assumes $250 (departing NZ) + $136 x 2 (UK arrival and departure).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538725337"/>
                  </a:ext>
                </a:extLst>
              </a:tr>
              <a:tr h="138973">
                <a:tc>
                  <a:txBody>
                    <a:bodyPr/>
                    <a:lstStyle/>
                    <a:p>
                      <a:pPr algn="l" fontAlgn="t"/>
                      <a:r>
                        <a:rPr lang="en-NZ" sz="1200" u="none" strike="noStrike">
                          <a:effectLst/>
                        </a:rPr>
                        <a:t>Airport Transfers</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$50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$50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Tube or shared shuttle</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066221786"/>
                  </a:ext>
                </a:extLst>
              </a:tr>
              <a:tr h="423867">
                <a:tc>
                  <a:txBody>
                    <a:bodyPr/>
                    <a:lstStyle/>
                    <a:p>
                      <a:pPr algn="l" fontAlgn="t"/>
                      <a:r>
                        <a:rPr lang="en-NZ" sz="1200" u="none" strike="noStrike">
                          <a:effectLst/>
                        </a:rPr>
                        <a:t>Accomodation</a:t>
                      </a:r>
                      <a:endParaRPr lang="en-NZ" sz="12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$608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$912</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Based on 7 or 11 Nights twin share @ Ibis budget(no-share is double cost). Not actual accommodation. Selected for costing purposes only. May be less if UEL accommodation secured.</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3214588121"/>
                  </a:ext>
                </a:extLst>
              </a:tr>
              <a:tr h="138973">
                <a:tc>
                  <a:txBody>
                    <a:bodyPr/>
                    <a:lstStyle/>
                    <a:p>
                      <a:pPr algn="l" fontAlgn="t"/>
                      <a:r>
                        <a:rPr lang="en-NZ" sz="1200" u="none" strike="noStrike" dirty="0">
                          <a:effectLst/>
                        </a:rPr>
                        <a:t>Expenses</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$1,000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$1,500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dirty="0">
                          <a:effectLst/>
                        </a:rPr>
                        <a:t> </a:t>
                      </a:r>
                      <a:endParaRPr lang="en-NZ" sz="7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8 or 12 days @ $125 (meals x 3 + tube pass, daily </a:t>
                      </a:r>
                      <a:r>
                        <a:rPr lang="en-NZ" sz="1100" u="none" strike="noStrike" dirty="0" err="1">
                          <a:effectLst/>
                        </a:rPr>
                        <a:t>Covid</a:t>
                      </a:r>
                      <a:r>
                        <a:rPr lang="en-NZ" sz="1100" u="none" strike="noStrike" dirty="0">
                          <a:effectLst/>
                        </a:rPr>
                        <a:t> tests &amp; incidentals). May be less if UEL accommodation package with meals secured.</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1321681755"/>
                  </a:ext>
                </a:extLst>
              </a:tr>
              <a:tr h="176691">
                <a:tc>
                  <a:txBody>
                    <a:bodyPr/>
                    <a:lstStyle/>
                    <a:p>
                      <a:pPr algn="l" fontAlgn="t"/>
                      <a:r>
                        <a:rPr lang="en-NZ" sz="1200" u="none" strike="noStrike" dirty="0">
                          <a:effectLst/>
                        </a:rPr>
                        <a:t>Managed Isolation (if required)</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$0 </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r" fontAlgn="t"/>
                      <a:r>
                        <a:rPr lang="en-NZ" sz="1200" u="none" strike="noStrike" dirty="0">
                          <a:effectLst/>
                        </a:rPr>
                        <a:t>$0</a:t>
                      </a:r>
                      <a:endParaRPr lang="en-NZ" sz="1200" b="0" i="0"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0"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Assumes home isolation - no provision for daily expenses</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4183426747"/>
                  </a:ext>
                </a:extLst>
              </a:tr>
              <a:tr h="251541">
                <a:tc>
                  <a:txBody>
                    <a:bodyPr/>
                    <a:lstStyle/>
                    <a:p>
                      <a:pPr algn="l" fontAlgn="t"/>
                      <a:r>
                        <a:rPr lang="en-NZ" sz="1200" b="1" i="1" u="none" strike="noStrike" dirty="0">
                          <a:effectLst/>
                        </a:rPr>
                        <a:t> Sub-Total: </a:t>
                      </a:r>
                      <a:endParaRPr lang="en-NZ" sz="1200" b="1" i="1" u="none"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a:t>
                      </a:r>
                      <a:r>
                        <a:rPr lang="en-NZ" sz="1200" i="1" u="sng" strike="noStrike" dirty="0">
                          <a:effectLst/>
                        </a:rPr>
                        <a:t>$5,110 </a:t>
                      </a:r>
                      <a:endParaRPr lang="en-NZ" sz="1200" b="1" i="1" u="sng"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1200" u="none" strike="noStrike" dirty="0">
                          <a:effectLst/>
                        </a:rPr>
                        <a:t>                         </a:t>
                      </a:r>
                      <a:r>
                        <a:rPr lang="en-NZ" sz="1200" i="1" u="sng" strike="noStrike" dirty="0">
                          <a:effectLst/>
                        </a:rPr>
                        <a:t>$5,934 </a:t>
                      </a:r>
                      <a:endParaRPr lang="en-NZ" sz="1200" b="1" i="1" u="sng" strike="noStrike" dirty="0">
                        <a:solidFill>
                          <a:srgbClr val="000000"/>
                        </a:solidFill>
                        <a:effectLst/>
                        <a:latin typeface="Calibri" panose="020F0502020204030204" pitchFamily="34" charset="0"/>
                      </a:endParaRPr>
                    </a:p>
                  </a:txBody>
                  <a:tcPr marL="6265" marR="6265" marT="6265" marB="0"/>
                </a:tc>
                <a:tc>
                  <a:txBody>
                    <a:bodyPr/>
                    <a:lstStyle/>
                    <a:p>
                      <a:pPr algn="l" fontAlgn="t"/>
                      <a:r>
                        <a:rPr lang="en-NZ" sz="700" u="none" strike="noStrike">
                          <a:effectLst/>
                        </a:rPr>
                        <a:t> </a:t>
                      </a:r>
                      <a:endParaRPr lang="en-NZ" sz="700" b="1" i="0" u="none" strike="noStrike">
                        <a:solidFill>
                          <a:srgbClr val="000000"/>
                        </a:solidFill>
                        <a:effectLst/>
                        <a:latin typeface="Calibri" panose="020F0502020204030204" pitchFamily="34" charset="0"/>
                      </a:endParaRPr>
                    </a:p>
                  </a:txBody>
                  <a:tcPr marL="6265" marR="6265" marT="6265" marB="0"/>
                </a:tc>
                <a:tc>
                  <a:txBody>
                    <a:bodyPr/>
                    <a:lstStyle/>
                    <a:p>
                      <a:pPr algn="l" fontAlgn="t"/>
                      <a:r>
                        <a:rPr lang="en-NZ" sz="1100" u="none" strike="noStrike" dirty="0">
                          <a:effectLst/>
                        </a:rPr>
                        <a:t> No sponsorship or fundraising discounts included </a:t>
                      </a:r>
                      <a:endParaRPr lang="en-NZ" sz="1100" b="0" i="0" u="none" strike="noStrike" dirty="0">
                        <a:solidFill>
                          <a:srgbClr val="000000"/>
                        </a:solidFill>
                        <a:effectLst/>
                        <a:latin typeface="Calibri" panose="020F0502020204030204" pitchFamily="34" charset="0"/>
                      </a:endParaRPr>
                    </a:p>
                  </a:txBody>
                  <a:tcPr marL="6265" marR="6265" marT="6265" marB="0"/>
                </a:tc>
                <a:extLst>
                  <a:ext uri="{0D108BD9-81ED-4DB2-BD59-A6C34878D82A}">
                    <a16:rowId xmlns:a16="http://schemas.microsoft.com/office/drawing/2014/main" val="3754802622"/>
                  </a:ext>
                </a:extLst>
              </a:tr>
              <a:tr h="290415">
                <a:tc>
                  <a:txBody>
                    <a:bodyPr/>
                    <a:lstStyle/>
                    <a:p>
                      <a:pPr algn="l" fontAlgn="t"/>
                      <a:r>
                        <a:rPr lang="en-NZ" sz="1200" b="1" u="none" strike="noStrike" dirty="0">
                          <a:effectLst/>
                        </a:rPr>
                        <a:t>TOTAL ESTIMATED COSTS:</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r>
                        <a:rPr lang="en-NZ" sz="1200" b="1" u="none" strike="noStrike" dirty="0">
                          <a:effectLst/>
                        </a:rPr>
                        <a:t>                    $6,470 </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r>
                        <a:rPr lang="en-NZ" sz="1200" b="1" u="none" strike="noStrike" dirty="0">
                          <a:effectLst/>
                        </a:rPr>
                        <a:t>                         $7,474 </a:t>
                      </a:r>
                      <a:endParaRPr lang="en-NZ" sz="1200" b="1"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endParaRPr lang="en-NZ" sz="700" b="0" i="0" u="none" strike="noStrike" dirty="0">
                        <a:solidFill>
                          <a:srgbClr val="000000"/>
                        </a:solidFill>
                        <a:effectLst/>
                        <a:latin typeface="Calibri" panose="020F0502020204030204" pitchFamily="34" charset="0"/>
                      </a:endParaRPr>
                    </a:p>
                  </a:txBody>
                  <a:tcPr marL="6265" marR="6265" marT="6265" marB="0" anchor="b"/>
                </a:tc>
                <a:tc>
                  <a:txBody>
                    <a:bodyPr/>
                    <a:lstStyle/>
                    <a:p>
                      <a:pPr algn="l" fontAlgn="b"/>
                      <a:r>
                        <a:rPr lang="en-NZ" sz="1100" u="none" strike="noStrike" dirty="0">
                          <a:effectLst/>
                        </a:rPr>
                        <a:t>Does not include accompanying parent/guardian costs for U18s</a:t>
                      </a:r>
                      <a:endParaRPr lang="en-NZ" sz="1100" b="0" i="0" u="none" strike="noStrike" dirty="0">
                        <a:solidFill>
                          <a:srgbClr val="000000"/>
                        </a:solidFill>
                        <a:effectLst/>
                        <a:latin typeface="Calibri" panose="020F0502020204030204" pitchFamily="34" charset="0"/>
                      </a:endParaRPr>
                    </a:p>
                  </a:txBody>
                  <a:tcPr marL="6265" marR="6265" marT="6265" marB="0" anchor="b"/>
                </a:tc>
                <a:extLst>
                  <a:ext uri="{0D108BD9-81ED-4DB2-BD59-A6C34878D82A}">
                    <a16:rowId xmlns:a16="http://schemas.microsoft.com/office/drawing/2014/main" val="3684955374"/>
                  </a:ext>
                </a:extLst>
              </a:tr>
            </a:tbl>
          </a:graphicData>
        </a:graphic>
      </p:graphicFrame>
    </p:spTree>
    <p:extLst>
      <p:ext uri="{BB962C8B-B14F-4D97-AF65-F5344CB8AC3E}">
        <p14:creationId xmlns:p14="http://schemas.microsoft.com/office/powerpoint/2010/main" val="4293572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2844</Words>
  <Application>Microsoft Office PowerPoint</Application>
  <PresentationFormat>Widescreen</PresentationFormat>
  <Paragraphs>335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     Commonwealth Fencing Championships 2022  Update</vt:lpstr>
      <vt:lpstr>Purpose</vt:lpstr>
      <vt:lpstr>Background</vt:lpstr>
      <vt:lpstr>Progress to date</vt:lpstr>
      <vt:lpstr>Risk Assessment</vt:lpstr>
      <vt:lpstr>Participation Requirements </vt:lpstr>
      <vt:lpstr>Event Entry Limits</vt:lpstr>
      <vt:lpstr>NZ Selection Policy (Summary)</vt:lpstr>
      <vt:lpstr>Athlete costs – preliminary estimate</vt:lpstr>
      <vt:lpstr>Recent CFFC22 Organising Committee Advice</vt:lpstr>
      <vt:lpstr>Next Steps</vt:lpstr>
      <vt:lpstr>Appendix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Tweddle</dc:creator>
  <cp:lastModifiedBy>Amanda Hopkins</cp:lastModifiedBy>
  <cp:revision>180</cp:revision>
  <cp:lastPrinted>2022-01-19T02:46:49Z</cp:lastPrinted>
  <dcterms:created xsi:type="dcterms:W3CDTF">2021-08-09T21:05:06Z</dcterms:created>
  <dcterms:modified xsi:type="dcterms:W3CDTF">2022-01-26T20:37:45Z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9120112-3b8d-44c1-bb35-0efb412dca25_Enabled">
    <vt:lpwstr>true</vt:lpwstr>
  </property>
  <property fmtid="{D5CDD505-2E9C-101B-9397-08002B2CF9AE}" pid="3" name="MSIP_Label_49120112-3b8d-44c1-bb35-0efb412dca25_SetDate">
    <vt:lpwstr>2022-01-16T19:58:42Z</vt:lpwstr>
  </property>
  <property fmtid="{D5CDD505-2E9C-101B-9397-08002B2CF9AE}" pid="4" name="MSIP_Label_49120112-3b8d-44c1-bb35-0efb412dca25_Method">
    <vt:lpwstr>Privileged</vt:lpwstr>
  </property>
  <property fmtid="{D5CDD505-2E9C-101B-9397-08002B2CF9AE}" pid="5" name="MSIP_Label_49120112-3b8d-44c1-bb35-0efb412dca25_Name">
    <vt:lpwstr>49120112-3b8d-44c1-bb35-0efb412dca25</vt:lpwstr>
  </property>
  <property fmtid="{D5CDD505-2E9C-101B-9397-08002B2CF9AE}" pid="6" name="MSIP_Label_49120112-3b8d-44c1-bb35-0efb412dca25_SiteId">
    <vt:lpwstr>9e9b3020-3d38-48a6-9064-373bc7b156dc</vt:lpwstr>
  </property>
  <property fmtid="{D5CDD505-2E9C-101B-9397-08002B2CF9AE}" pid="7" name="MSIP_Label_49120112-3b8d-44c1-bb35-0efb412dca25_ActionId">
    <vt:lpwstr>de22858b-4385-40ca-9b23-a1a93c27b7b2</vt:lpwstr>
  </property>
  <property fmtid="{D5CDD505-2E9C-101B-9397-08002B2CF9AE}" pid="8" name="MSIP_Label_49120112-3b8d-44c1-bb35-0efb412dca25_ContentBits">
    <vt:lpwstr>2</vt:lpwstr>
  </property>
</Properties>
</file>